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8288000" cy="10287000"/>
  <p:notesSz cx="18288000" cy="10287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852" y="-12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400" b="0" i="0">
                <a:solidFill>
                  <a:schemeClr val="tx1"/>
                </a:solidFill>
                <a:latin typeface="Calibri"/>
                <a:cs typeface="Calibri"/>
              </a:defRPr>
            </a:lvl1pPr>
          </a:lstStyle>
          <a:p>
            <a:pPr marL="12700">
              <a:lnSpc>
                <a:spcPts val="1450"/>
              </a:lnSpc>
            </a:pPr>
            <a:r>
              <a:rPr spc="15" dirty="0"/>
              <a:t>5/26/2020</a:t>
            </a:r>
          </a:p>
        </p:txBody>
      </p:sp>
      <p:sp>
        <p:nvSpPr>
          <p:cNvPr id="5" name="Holder 5"/>
          <p:cNvSpPr>
            <a:spLocks noGrp="1"/>
          </p:cNvSpPr>
          <p:nvPr>
            <p:ph type="dt" sz="half" idx="6"/>
          </p:nvPr>
        </p:nvSpPr>
        <p:spPr/>
        <p:txBody>
          <a:bodyPr lIns="0" tIns="0" rIns="0" bIns="0"/>
          <a:lstStyle>
            <a:lvl1pPr>
              <a:defRPr sz="1400" b="1" i="0">
                <a:solidFill>
                  <a:schemeClr val="tx1"/>
                </a:solidFill>
                <a:latin typeface="Cambria"/>
                <a:cs typeface="Cambria"/>
              </a:defRPr>
            </a:lvl1pPr>
          </a:lstStyle>
          <a:p>
            <a:pPr marL="12700">
              <a:lnSpc>
                <a:spcPct val="100000"/>
              </a:lnSpc>
              <a:spcBef>
                <a:spcPts val="55"/>
              </a:spcBef>
            </a:pPr>
            <a:r>
              <a:rPr spc="15" dirty="0"/>
              <a:t>TOPIC/COURSE</a:t>
            </a:r>
            <a:r>
              <a:rPr spc="-100" dirty="0"/>
              <a:t> </a:t>
            </a:r>
            <a:r>
              <a:rPr dirty="0"/>
              <a:t>CODE-NAME/FACULTY/DEPT/COLLEGE</a:t>
            </a:r>
          </a:p>
        </p:txBody>
      </p:sp>
      <p:sp>
        <p:nvSpPr>
          <p:cNvPr id="6" name="Holder 6"/>
          <p:cNvSpPr>
            <a:spLocks noGrp="1"/>
          </p:cNvSpPr>
          <p:nvPr>
            <p:ph type="sldNum" sz="quarter" idx="7"/>
          </p:nvPr>
        </p:nvSpPr>
        <p:spPr/>
        <p:txBody>
          <a:bodyPr lIns="0" tIns="0" rIns="0" bIns="0"/>
          <a:lstStyle>
            <a:lvl1pPr>
              <a:defRPr sz="1400" b="0" i="0">
                <a:solidFill>
                  <a:schemeClr val="tx1"/>
                </a:solidFill>
                <a:latin typeface="Cambria"/>
                <a:cs typeface="Cambria"/>
              </a:defRPr>
            </a:lvl1pPr>
          </a:lstStyle>
          <a:p>
            <a:pPr marL="130175">
              <a:lnSpc>
                <a:spcPct val="100000"/>
              </a:lnSpc>
              <a:spcBef>
                <a:spcPts val="55"/>
              </a:spcBef>
            </a:pPr>
            <a:fld id="{81D60167-4931-47E6-BA6A-407CBD079E47}" type="slidenum">
              <a:rPr spc="15" dirty="0"/>
              <a:pPr marL="130175">
                <a:lnSpc>
                  <a:spcPct val="100000"/>
                </a:lnSpc>
                <a:spcBef>
                  <a:spcPts val="55"/>
                </a:spcBef>
              </a:pPr>
              <a:t>‹#›</a:t>
            </a:fld>
            <a:r>
              <a:rPr spc="15" dirty="0"/>
              <a:t>/10</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200" b="1" i="0">
                <a:solidFill>
                  <a:schemeClr val="tx1"/>
                </a:solidFill>
                <a:latin typeface="Cambria"/>
                <a:cs typeface="Cambri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1400" b="0" i="0">
                <a:solidFill>
                  <a:schemeClr val="tx1"/>
                </a:solidFill>
                <a:latin typeface="Calibri"/>
                <a:cs typeface="Calibri"/>
              </a:defRPr>
            </a:lvl1pPr>
          </a:lstStyle>
          <a:p>
            <a:pPr marL="12700">
              <a:lnSpc>
                <a:spcPts val="1450"/>
              </a:lnSpc>
            </a:pPr>
            <a:r>
              <a:rPr spc="15" dirty="0"/>
              <a:t>5/26/2020</a:t>
            </a:r>
          </a:p>
        </p:txBody>
      </p:sp>
      <p:sp>
        <p:nvSpPr>
          <p:cNvPr id="5" name="Holder 5"/>
          <p:cNvSpPr>
            <a:spLocks noGrp="1"/>
          </p:cNvSpPr>
          <p:nvPr>
            <p:ph type="dt" sz="half" idx="6"/>
          </p:nvPr>
        </p:nvSpPr>
        <p:spPr/>
        <p:txBody>
          <a:bodyPr lIns="0" tIns="0" rIns="0" bIns="0"/>
          <a:lstStyle>
            <a:lvl1pPr>
              <a:defRPr sz="1400" b="1" i="0">
                <a:solidFill>
                  <a:schemeClr val="tx1"/>
                </a:solidFill>
                <a:latin typeface="Cambria"/>
                <a:cs typeface="Cambria"/>
              </a:defRPr>
            </a:lvl1pPr>
          </a:lstStyle>
          <a:p>
            <a:pPr marL="12700">
              <a:lnSpc>
                <a:spcPct val="100000"/>
              </a:lnSpc>
              <a:spcBef>
                <a:spcPts val="55"/>
              </a:spcBef>
            </a:pPr>
            <a:r>
              <a:rPr spc="15" dirty="0"/>
              <a:t>TOPIC/COURSE</a:t>
            </a:r>
            <a:r>
              <a:rPr spc="-100" dirty="0"/>
              <a:t> </a:t>
            </a:r>
            <a:r>
              <a:rPr dirty="0"/>
              <a:t>CODE-NAME/FACULTY/DEPT/COLLEGE</a:t>
            </a:r>
          </a:p>
        </p:txBody>
      </p:sp>
      <p:sp>
        <p:nvSpPr>
          <p:cNvPr id="6" name="Holder 6"/>
          <p:cNvSpPr>
            <a:spLocks noGrp="1"/>
          </p:cNvSpPr>
          <p:nvPr>
            <p:ph type="sldNum" sz="quarter" idx="7"/>
          </p:nvPr>
        </p:nvSpPr>
        <p:spPr/>
        <p:txBody>
          <a:bodyPr lIns="0" tIns="0" rIns="0" bIns="0"/>
          <a:lstStyle>
            <a:lvl1pPr>
              <a:defRPr sz="1400" b="0" i="0">
                <a:solidFill>
                  <a:schemeClr val="tx1"/>
                </a:solidFill>
                <a:latin typeface="Cambria"/>
                <a:cs typeface="Cambria"/>
              </a:defRPr>
            </a:lvl1pPr>
          </a:lstStyle>
          <a:p>
            <a:pPr marL="130175">
              <a:lnSpc>
                <a:spcPct val="100000"/>
              </a:lnSpc>
              <a:spcBef>
                <a:spcPts val="55"/>
              </a:spcBef>
            </a:pPr>
            <a:fld id="{81D60167-4931-47E6-BA6A-407CBD079E47}" type="slidenum">
              <a:rPr spc="15" dirty="0"/>
              <a:pPr marL="130175">
                <a:lnSpc>
                  <a:spcPct val="100000"/>
                </a:lnSpc>
                <a:spcBef>
                  <a:spcPts val="55"/>
                </a:spcBef>
              </a:pPr>
              <a:t>‹#›</a:t>
            </a:fld>
            <a:r>
              <a:rPr spc="15" dirty="0"/>
              <a:t>/10</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200" b="1" i="0">
                <a:solidFill>
                  <a:schemeClr val="tx1"/>
                </a:solidFill>
                <a:latin typeface="Cambria"/>
                <a:cs typeface="Cambri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400" b="0" i="0">
                <a:solidFill>
                  <a:schemeClr val="tx1"/>
                </a:solidFill>
                <a:latin typeface="Calibri"/>
                <a:cs typeface="Calibri"/>
              </a:defRPr>
            </a:lvl1pPr>
          </a:lstStyle>
          <a:p>
            <a:pPr marL="12700">
              <a:lnSpc>
                <a:spcPts val="1450"/>
              </a:lnSpc>
            </a:pPr>
            <a:r>
              <a:rPr spc="15" dirty="0"/>
              <a:t>5/26/2020</a:t>
            </a:r>
          </a:p>
        </p:txBody>
      </p:sp>
      <p:sp>
        <p:nvSpPr>
          <p:cNvPr id="6" name="Holder 6"/>
          <p:cNvSpPr>
            <a:spLocks noGrp="1"/>
          </p:cNvSpPr>
          <p:nvPr>
            <p:ph type="dt" sz="half" idx="6"/>
          </p:nvPr>
        </p:nvSpPr>
        <p:spPr/>
        <p:txBody>
          <a:bodyPr lIns="0" tIns="0" rIns="0" bIns="0"/>
          <a:lstStyle>
            <a:lvl1pPr>
              <a:defRPr sz="1400" b="1" i="0">
                <a:solidFill>
                  <a:schemeClr val="tx1"/>
                </a:solidFill>
                <a:latin typeface="Cambria"/>
                <a:cs typeface="Cambria"/>
              </a:defRPr>
            </a:lvl1pPr>
          </a:lstStyle>
          <a:p>
            <a:pPr marL="12700">
              <a:lnSpc>
                <a:spcPct val="100000"/>
              </a:lnSpc>
              <a:spcBef>
                <a:spcPts val="55"/>
              </a:spcBef>
            </a:pPr>
            <a:r>
              <a:rPr spc="15" dirty="0"/>
              <a:t>TOPIC/COURSE</a:t>
            </a:r>
            <a:r>
              <a:rPr spc="-100" dirty="0"/>
              <a:t> </a:t>
            </a:r>
            <a:r>
              <a:rPr dirty="0"/>
              <a:t>CODE-NAME/FACULTY/DEPT/COLLEGE</a:t>
            </a:r>
          </a:p>
        </p:txBody>
      </p:sp>
      <p:sp>
        <p:nvSpPr>
          <p:cNvPr id="7" name="Holder 7"/>
          <p:cNvSpPr>
            <a:spLocks noGrp="1"/>
          </p:cNvSpPr>
          <p:nvPr>
            <p:ph type="sldNum" sz="quarter" idx="7"/>
          </p:nvPr>
        </p:nvSpPr>
        <p:spPr/>
        <p:txBody>
          <a:bodyPr lIns="0" tIns="0" rIns="0" bIns="0"/>
          <a:lstStyle>
            <a:lvl1pPr>
              <a:defRPr sz="1400" b="0" i="0">
                <a:solidFill>
                  <a:schemeClr val="tx1"/>
                </a:solidFill>
                <a:latin typeface="Cambria"/>
                <a:cs typeface="Cambria"/>
              </a:defRPr>
            </a:lvl1pPr>
          </a:lstStyle>
          <a:p>
            <a:pPr marL="130175">
              <a:lnSpc>
                <a:spcPct val="100000"/>
              </a:lnSpc>
              <a:spcBef>
                <a:spcPts val="55"/>
              </a:spcBef>
            </a:pPr>
            <a:fld id="{81D60167-4931-47E6-BA6A-407CBD079E47}" type="slidenum">
              <a:rPr spc="15" dirty="0"/>
              <a:pPr marL="130175">
                <a:lnSpc>
                  <a:spcPct val="100000"/>
                </a:lnSpc>
                <a:spcBef>
                  <a:spcPts val="55"/>
                </a:spcBef>
              </a:pPr>
              <a:t>‹#›</a:t>
            </a:fld>
            <a:r>
              <a:rPr spc="15" dirty="0"/>
              <a:t>/10</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200" b="1" i="0">
                <a:solidFill>
                  <a:schemeClr val="tx1"/>
                </a:solidFill>
                <a:latin typeface="Cambria"/>
                <a:cs typeface="Cambria"/>
              </a:defRPr>
            </a:lvl1pPr>
          </a:lstStyle>
          <a:p>
            <a:endParaRPr/>
          </a:p>
        </p:txBody>
      </p:sp>
      <p:sp>
        <p:nvSpPr>
          <p:cNvPr id="3" name="Holder 3"/>
          <p:cNvSpPr>
            <a:spLocks noGrp="1"/>
          </p:cNvSpPr>
          <p:nvPr>
            <p:ph type="ftr" sz="quarter" idx="5"/>
          </p:nvPr>
        </p:nvSpPr>
        <p:spPr/>
        <p:txBody>
          <a:bodyPr lIns="0" tIns="0" rIns="0" bIns="0"/>
          <a:lstStyle>
            <a:lvl1pPr>
              <a:defRPr sz="1400" b="0" i="0">
                <a:solidFill>
                  <a:schemeClr val="tx1"/>
                </a:solidFill>
                <a:latin typeface="Calibri"/>
                <a:cs typeface="Calibri"/>
              </a:defRPr>
            </a:lvl1pPr>
          </a:lstStyle>
          <a:p>
            <a:pPr marL="12700">
              <a:lnSpc>
                <a:spcPts val="1450"/>
              </a:lnSpc>
            </a:pPr>
            <a:r>
              <a:rPr spc="15" dirty="0"/>
              <a:t>5/26/2020</a:t>
            </a:r>
          </a:p>
        </p:txBody>
      </p:sp>
      <p:sp>
        <p:nvSpPr>
          <p:cNvPr id="4" name="Holder 4"/>
          <p:cNvSpPr>
            <a:spLocks noGrp="1"/>
          </p:cNvSpPr>
          <p:nvPr>
            <p:ph type="dt" sz="half" idx="6"/>
          </p:nvPr>
        </p:nvSpPr>
        <p:spPr/>
        <p:txBody>
          <a:bodyPr lIns="0" tIns="0" rIns="0" bIns="0"/>
          <a:lstStyle>
            <a:lvl1pPr>
              <a:defRPr sz="1400" b="1" i="0">
                <a:solidFill>
                  <a:schemeClr val="tx1"/>
                </a:solidFill>
                <a:latin typeface="Cambria"/>
                <a:cs typeface="Cambria"/>
              </a:defRPr>
            </a:lvl1pPr>
          </a:lstStyle>
          <a:p>
            <a:pPr marL="12700">
              <a:lnSpc>
                <a:spcPct val="100000"/>
              </a:lnSpc>
              <a:spcBef>
                <a:spcPts val="55"/>
              </a:spcBef>
            </a:pPr>
            <a:r>
              <a:rPr spc="15" dirty="0"/>
              <a:t>TOPIC/COURSE</a:t>
            </a:r>
            <a:r>
              <a:rPr spc="-100" dirty="0"/>
              <a:t> </a:t>
            </a:r>
            <a:r>
              <a:rPr dirty="0"/>
              <a:t>CODE-NAME/FACULTY/DEPT/COLLEGE</a:t>
            </a:r>
          </a:p>
        </p:txBody>
      </p:sp>
      <p:sp>
        <p:nvSpPr>
          <p:cNvPr id="5" name="Holder 5"/>
          <p:cNvSpPr>
            <a:spLocks noGrp="1"/>
          </p:cNvSpPr>
          <p:nvPr>
            <p:ph type="sldNum" sz="quarter" idx="7"/>
          </p:nvPr>
        </p:nvSpPr>
        <p:spPr/>
        <p:txBody>
          <a:bodyPr lIns="0" tIns="0" rIns="0" bIns="0"/>
          <a:lstStyle>
            <a:lvl1pPr>
              <a:defRPr sz="1400" b="0" i="0">
                <a:solidFill>
                  <a:schemeClr val="tx1"/>
                </a:solidFill>
                <a:latin typeface="Cambria"/>
                <a:cs typeface="Cambria"/>
              </a:defRPr>
            </a:lvl1pPr>
          </a:lstStyle>
          <a:p>
            <a:pPr marL="130175">
              <a:lnSpc>
                <a:spcPct val="100000"/>
              </a:lnSpc>
              <a:spcBef>
                <a:spcPts val="55"/>
              </a:spcBef>
            </a:pPr>
            <a:fld id="{81D60167-4931-47E6-BA6A-407CBD079E47}" type="slidenum">
              <a:rPr spc="15" dirty="0"/>
              <a:pPr marL="130175">
                <a:lnSpc>
                  <a:spcPct val="100000"/>
                </a:lnSpc>
                <a:spcBef>
                  <a:spcPts val="55"/>
                </a:spcBef>
              </a:pPr>
              <a:t>‹#›</a:t>
            </a:fld>
            <a:r>
              <a:rPr spc="15" dirty="0"/>
              <a:t>/10</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400" b="0" i="0">
                <a:solidFill>
                  <a:schemeClr val="tx1"/>
                </a:solidFill>
                <a:latin typeface="Calibri"/>
                <a:cs typeface="Calibri"/>
              </a:defRPr>
            </a:lvl1pPr>
          </a:lstStyle>
          <a:p>
            <a:pPr marL="12700">
              <a:lnSpc>
                <a:spcPts val="1450"/>
              </a:lnSpc>
            </a:pPr>
            <a:r>
              <a:rPr spc="15" dirty="0"/>
              <a:t>5/26/2020</a:t>
            </a:r>
          </a:p>
        </p:txBody>
      </p:sp>
      <p:sp>
        <p:nvSpPr>
          <p:cNvPr id="3" name="Holder 3"/>
          <p:cNvSpPr>
            <a:spLocks noGrp="1"/>
          </p:cNvSpPr>
          <p:nvPr>
            <p:ph type="dt" sz="half" idx="6"/>
          </p:nvPr>
        </p:nvSpPr>
        <p:spPr/>
        <p:txBody>
          <a:bodyPr lIns="0" tIns="0" rIns="0" bIns="0"/>
          <a:lstStyle>
            <a:lvl1pPr>
              <a:defRPr sz="1400" b="1" i="0">
                <a:solidFill>
                  <a:schemeClr val="tx1"/>
                </a:solidFill>
                <a:latin typeface="Cambria"/>
                <a:cs typeface="Cambria"/>
              </a:defRPr>
            </a:lvl1pPr>
          </a:lstStyle>
          <a:p>
            <a:pPr marL="12700">
              <a:lnSpc>
                <a:spcPct val="100000"/>
              </a:lnSpc>
              <a:spcBef>
                <a:spcPts val="55"/>
              </a:spcBef>
            </a:pPr>
            <a:r>
              <a:rPr spc="15" dirty="0"/>
              <a:t>TOPIC/COURSE</a:t>
            </a:r>
            <a:r>
              <a:rPr spc="-100" dirty="0"/>
              <a:t> </a:t>
            </a:r>
            <a:r>
              <a:rPr dirty="0"/>
              <a:t>CODE-NAME/FACULTY/DEPT/COLLEGE</a:t>
            </a:r>
          </a:p>
        </p:txBody>
      </p:sp>
      <p:sp>
        <p:nvSpPr>
          <p:cNvPr id="4" name="Holder 4"/>
          <p:cNvSpPr>
            <a:spLocks noGrp="1"/>
          </p:cNvSpPr>
          <p:nvPr>
            <p:ph type="sldNum" sz="quarter" idx="7"/>
          </p:nvPr>
        </p:nvSpPr>
        <p:spPr/>
        <p:txBody>
          <a:bodyPr lIns="0" tIns="0" rIns="0" bIns="0"/>
          <a:lstStyle>
            <a:lvl1pPr>
              <a:defRPr sz="1400" b="0" i="0">
                <a:solidFill>
                  <a:schemeClr val="tx1"/>
                </a:solidFill>
                <a:latin typeface="Cambria"/>
                <a:cs typeface="Cambria"/>
              </a:defRPr>
            </a:lvl1pPr>
          </a:lstStyle>
          <a:p>
            <a:pPr marL="130175">
              <a:lnSpc>
                <a:spcPct val="100000"/>
              </a:lnSpc>
              <a:spcBef>
                <a:spcPts val="55"/>
              </a:spcBef>
            </a:pPr>
            <a:fld id="{81D60167-4931-47E6-BA6A-407CBD079E47}" type="slidenum">
              <a:rPr spc="15" dirty="0"/>
              <a:pPr marL="130175">
                <a:lnSpc>
                  <a:spcPct val="100000"/>
                </a:lnSpc>
                <a:spcBef>
                  <a:spcPts val="55"/>
                </a:spcBef>
              </a:pPr>
              <a:t>‹#›</a:t>
            </a:fld>
            <a:r>
              <a:rPr spc="15" dirty="0"/>
              <a:t>/10</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5849600" y="352425"/>
            <a:ext cx="2152650" cy="1304925"/>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344988" y="288492"/>
            <a:ext cx="1609062" cy="1671282"/>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6505575" y="4514278"/>
            <a:ext cx="5276849" cy="666114"/>
          </a:xfrm>
          <a:prstGeom prst="rect">
            <a:avLst/>
          </a:prstGeom>
        </p:spPr>
        <p:txBody>
          <a:bodyPr wrap="square" lIns="0" tIns="0" rIns="0" bIns="0">
            <a:spAutoFit/>
          </a:bodyPr>
          <a:lstStyle>
            <a:lvl1pPr>
              <a:defRPr sz="4200" b="1" i="0">
                <a:solidFill>
                  <a:schemeClr val="tx1"/>
                </a:solidFill>
                <a:latin typeface="Cambria"/>
                <a:cs typeface="Cambri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60057" y="9691608"/>
            <a:ext cx="821055" cy="207009"/>
          </a:xfrm>
          <a:prstGeom prst="rect">
            <a:avLst/>
          </a:prstGeom>
        </p:spPr>
        <p:txBody>
          <a:bodyPr wrap="square" lIns="0" tIns="0" rIns="0" bIns="0">
            <a:spAutoFit/>
          </a:bodyPr>
          <a:lstStyle>
            <a:lvl1pPr>
              <a:defRPr sz="1400" b="0" i="0">
                <a:solidFill>
                  <a:schemeClr val="tx1"/>
                </a:solidFill>
                <a:latin typeface="Calibri"/>
                <a:cs typeface="Calibri"/>
              </a:defRPr>
            </a:lvl1pPr>
          </a:lstStyle>
          <a:p>
            <a:pPr marL="12700">
              <a:lnSpc>
                <a:spcPts val="1450"/>
              </a:lnSpc>
            </a:pPr>
            <a:r>
              <a:rPr spc="15" dirty="0"/>
              <a:t>5/26/2020</a:t>
            </a:r>
          </a:p>
        </p:txBody>
      </p:sp>
      <p:sp>
        <p:nvSpPr>
          <p:cNvPr id="5" name="Holder 5"/>
          <p:cNvSpPr>
            <a:spLocks noGrp="1"/>
          </p:cNvSpPr>
          <p:nvPr>
            <p:ph type="dt" sz="half" idx="6"/>
          </p:nvPr>
        </p:nvSpPr>
        <p:spPr>
          <a:xfrm>
            <a:off x="7160259" y="9650552"/>
            <a:ext cx="4577715" cy="238125"/>
          </a:xfrm>
          <a:prstGeom prst="rect">
            <a:avLst/>
          </a:prstGeom>
        </p:spPr>
        <p:txBody>
          <a:bodyPr wrap="square" lIns="0" tIns="0" rIns="0" bIns="0">
            <a:spAutoFit/>
          </a:bodyPr>
          <a:lstStyle>
            <a:lvl1pPr>
              <a:defRPr sz="1400" b="1" i="0">
                <a:solidFill>
                  <a:schemeClr val="tx1"/>
                </a:solidFill>
                <a:latin typeface="Cambria"/>
                <a:cs typeface="Cambria"/>
              </a:defRPr>
            </a:lvl1pPr>
          </a:lstStyle>
          <a:p>
            <a:pPr marL="12700">
              <a:lnSpc>
                <a:spcPct val="100000"/>
              </a:lnSpc>
              <a:spcBef>
                <a:spcPts val="55"/>
              </a:spcBef>
            </a:pPr>
            <a:r>
              <a:rPr spc="15" dirty="0"/>
              <a:t>TOPIC/COURSE</a:t>
            </a:r>
            <a:r>
              <a:rPr spc="-100" dirty="0"/>
              <a:t> </a:t>
            </a:r>
            <a:r>
              <a:rPr dirty="0"/>
              <a:t>CODE-NAME/FACULTY/DEPT/COLLEGE</a:t>
            </a:r>
          </a:p>
        </p:txBody>
      </p:sp>
      <p:sp>
        <p:nvSpPr>
          <p:cNvPr id="6" name="Holder 6"/>
          <p:cNvSpPr>
            <a:spLocks noGrp="1"/>
          </p:cNvSpPr>
          <p:nvPr>
            <p:ph type="sldNum" sz="quarter" idx="7"/>
          </p:nvPr>
        </p:nvSpPr>
        <p:spPr>
          <a:xfrm>
            <a:off x="17219930" y="9664839"/>
            <a:ext cx="539115" cy="238125"/>
          </a:xfrm>
          <a:prstGeom prst="rect">
            <a:avLst/>
          </a:prstGeom>
        </p:spPr>
        <p:txBody>
          <a:bodyPr wrap="square" lIns="0" tIns="0" rIns="0" bIns="0">
            <a:spAutoFit/>
          </a:bodyPr>
          <a:lstStyle>
            <a:lvl1pPr>
              <a:defRPr sz="1400" b="0" i="0">
                <a:solidFill>
                  <a:schemeClr val="tx1"/>
                </a:solidFill>
                <a:latin typeface="Cambria"/>
                <a:cs typeface="Cambria"/>
              </a:defRPr>
            </a:lvl1pPr>
          </a:lstStyle>
          <a:p>
            <a:pPr marL="130175">
              <a:lnSpc>
                <a:spcPct val="100000"/>
              </a:lnSpc>
              <a:spcBef>
                <a:spcPts val="55"/>
              </a:spcBef>
            </a:pPr>
            <a:fld id="{81D60167-4931-47E6-BA6A-407CBD079E47}" type="slidenum">
              <a:rPr spc="15" dirty="0"/>
              <a:pPr marL="130175">
                <a:lnSpc>
                  <a:spcPct val="100000"/>
                </a:lnSpc>
                <a:spcBef>
                  <a:spcPts val="55"/>
                </a:spcBef>
              </a:pPr>
              <a:t>‹#›</a:t>
            </a:fld>
            <a:r>
              <a:rPr spc="15" dirty="0"/>
              <a:t>/10</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5659100" cy="10287000"/>
          </a:xfrm>
          <a:custGeom>
            <a:avLst/>
            <a:gdLst/>
            <a:ahLst/>
            <a:cxnLst/>
            <a:rect l="l" t="t" r="r" b="b"/>
            <a:pathLst>
              <a:path w="15659100" h="10287000">
                <a:moveTo>
                  <a:pt x="0" y="10287000"/>
                </a:moveTo>
                <a:lnTo>
                  <a:pt x="15659100" y="10287000"/>
                </a:lnTo>
                <a:lnTo>
                  <a:pt x="15659100" y="0"/>
                </a:lnTo>
                <a:lnTo>
                  <a:pt x="0" y="0"/>
                </a:lnTo>
                <a:lnTo>
                  <a:pt x="0" y="10287000"/>
                </a:lnTo>
                <a:close/>
              </a:path>
            </a:pathLst>
          </a:custGeom>
          <a:solidFill>
            <a:srgbClr val="FFDE58"/>
          </a:solidFill>
        </p:spPr>
        <p:txBody>
          <a:bodyPr wrap="square" lIns="0" tIns="0" rIns="0" bIns="0" rtlCol="0"/>
          <a:lstStyle/>
          <a:p>
            <a:endParaRPr/>
          </a:p>
        </p:txBody>
      </p:sp>
      <p:sp>
        <p:nvSpPr>
          <p:cNvPr id="3" name="object 3"/>
          <p:cNvSpPr/>
          <p:nvPr/>
        </p:nvSpPr>
        <p:spPr>
          <a:xfrm>
            <a:off x="15849600" y="352425"/>
            <a:ext cx="2152650" cy="1304925"/>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276225" y="238125"/>
            <a:ext cx="1714500" cy="1781175"/>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5659100" y="0"/>
            <a:ext cx="2628900" cy="10287000"/>
          </a:xfrm>
          <a:custGeom>
            <a:avLst/>
            <a:gdLst/>
            <a:ahLst/>
            <a:cxnLst/>
            <a:rect l="l" t="t" r="r" b="b"/>
            <a:pathLst>
              <a:path w="2628900" h="10287000">
                <a:moveTo>
                  <a:pt x="0" y="10287000"/>
                </a:moveTo>
                <a:lnTo>
                  <a:pt x="2628900" y="10287000"/>
                </a:lnTo>
                <a:lnTo>
                  <a:pt x="2628900" y="0"/>
                </a:lnTo>
                <a:lnTo>
                  <a:pt x="0" y="0"/>
                </a:lnTo>
                <a:lnTo>
                  <a:pt x="0" y="10287000"/>
                </a:lnTo>
                <a:close/>
              </a:path>
            </a:pathLst>
          </a:custGeom>
          <a:solidFill>
            <a:srgbClr val="FFFFFF"/>
          </a:solidFill>
        </p:spPr>
        <p:txBody>
          <a:bodyPr wrap="square" lIns="0" tIns="0" rIns="0" bIns="0" rtlCol="0"/>
          <a:lstStyle/>
          <a:p>
            <a:endParaRPr/>
          </a:p>
        </p:txBody>
      </p:sp>
      <p:sp>
        <p:nvSpPr>
          <p:cNvPr id="6" name="object 6"/>
          <p:cNvSpPr/>
          <p:nvPr/>
        </p:nvSpPr>
        <p:spPr>
          <a:xfrm>
            <a:off x="16949737" y="1905000"/>
            <a:ext cx="0" cy="8382000"/>
          </a:xfrm>
          <a:custGeom>
            <a:avLst/>
            <a:gdLst/>
            <a:ahLst/>
            <a:cxnLst/>
            <a:rect l="l" t="t" r="r" b="b"/>
            <a:pathLst>
              <a:path h="8382000">
                <a:moveTo>
                  <a:pt x="0" y="0"/>
                </a:moveTo>
                <a:lnTo>
                  <a:pt x="0" y="8382000"/>
                </a:lnTo>
              </a:path>
            </a:pathLst>
          </a:custGeom>
          <a:ln w="47625">
            <a:solidFill>
              <a:srgbClr val="5F8368"/>
            </a:solidFill>
          </a:ln>
        </p:spPr>
        <p:txBody>
          <a:bodyPr wrap="square" lIns="0" tIns="0" rIns="0" bIns="0" rtlCol="0"/>
          <a:lstStyle/>
          <a:p>
            <a:endParaRPr/>
          </a:p>
        </p:txBody>
      </p:sp>
      <p:sp>
        <p:nvSpPr>
          <p:cNvPr id="7" name="object 7"/>
          <p:cNvSpPr/>
          <p:nvPr/>
        </p:nvSpPr>
        <p:spPr>
          <a:xfrm>
            <a:off x="15849600" y="352425"/>
            <a:ext cx="2152650" cy="1304925"/>
          </a:xfrm>
          <a:prstGeom prst="rect">
            <a:avLst/>
          </a:prstGeom>
          <a:blipFill>
            <a:blip r:embed="rId2" cstate="print"/>
            <a:stretch>
              <a:fillRect/>
            </a:stretch>
          </a:blipFill>
        </p:spPr>
        <p:txBody>
          <a:bodyPr wrap="square" lIns="0" tIns="0" rIns="0" bIns="0" rtlCol="0"/>
          <a:lstStyle/>
          <a:p>
            <a:endParaRPr/>
          </a:p>
        </p:txBody>
      </p:sp>
      <p:sp>
        <p:nvSpPr>
          <p:cNvPr id="8" name="object 8"/>
          <p:cNvSpPr txBox="1">
            <a:spLocks noGrp="1"/>
          </p:cNvSpPr>
          <p:nvPr>
            <p:ph type="title"/>
          </p:nvPr>
        </p:nvSpPr>
        <p:spPr>
          <a:xfrm>
            <a:off x="6988556" y="4514278"/>
            <a:ext cx="3058160" cy="666115"/>
          </a:xfrm>
          <a:prstGeom prst="rect">
            <a:avLst/>
          </a:prstGeom>
        </p:spPr>
        <p:txBody>
          <a:bodyPr vert="horz" wrap="square" lIns="0" tIns="12700" rIns="0" bIns="0" rtlCol="0">
            <a:spAutoFit/>
          </a:bodyPr>
          <a:lstStyle/>
          <a:p>
            <a:pPr marL="12700">
              <a:lnSpc>
                <a:spcPct val="100000"/>
              </a:lnSpc>
              <a:spcBef>
                <a:spcPts val="100"/>
              </a:spcBef>
            </a:pPr>
            <a:r>
              <a:rPr lang="en-US" spc="10" dirty="0" err="1" smtClean="0"/>
              <a:t>Fomula</a:t>
            </a:r>
            <a:endParaRPr dirty="0"/>
          </a:p>
        </p:txBody>
      </p:sp>
      <p:sp>
        <p:nvSpPr>
          <p:cNvPr id="9" name="object 9"/>
          <p:cNvSpPr txBox="1"/>
          <p:nvPr/>
        </p:nvSpPr>
        <p:spPr>
          <a:xfrm>
            <a:off x="17204055" y="9717405"/>
            <a:ext cx="102870" cy="208279"/>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878787"/>
                </a:solidFill>
                <a:latin typeface="Calibri"/>
                <a:cs typeface="Calibri"/>
              </a:rPr>
              <a:t>1</a:t>
            </a:r>
            <a:endParaRPr sz="1200">
              <a:latin typeface="Calibri"/>
              <a:cs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258300"/>
            <a:ext cx="18288000" cy="1028700"/>
          </a:xfrm>
          <a:custGeom>
            <a:avLst/>
            <a:gdLst/>
            <a:ahLst/>
            <a:cxnLst/>
            <a:rect l="l" t="t" r="r" b="b"/>
            <a:pathLst>
              <a:path w="18288000" h="1028700">
                <a:moveTo>
                  <a:pt x="18288000" y="1028697"/>
                </a:moveTo>
                <a:lnTo>
                  <a:pt x="18288000" y="0"/>
                </a:lnTo>
                <a:lnTo>
                  <a:pt x="0" y="0"/>
                </a:lnTo>
                <a:lnTo>
                  <a:pt x="0" y="1028697"/>
                </a:lnTo>
                <a:lnTo>
                  <a:pt x="18288000" y="1028697"/>
                </a:lnTo>
                <a:close/>
              </a:path>
            </a:pathLst>
          </a:custGeom>
          <a:solidFill>
            <a:srgbClr val="FFDE58"/>
          </a:solidFill>
        </p:spPr>
        <p:txBody>
          <a:bodyPr wrap="square" lIns="0" tIns="0" rIns="0" bIns="0" rtlCol="0"/>
          <a:lstStyle/>
          <a:p>
            <a:endParaRPr/>
          </a:p>
        </p:txBody>
      </p:sp>
      <p:sp>
        <p:nvSpPr>
          <p:cNvPr id="3" name="object 3"/>
          <p:cNvSpPr/>
          <p:nvPr/>
        </p:nvSpPr>
        <p:spPr>
          <a:xfrm>
            <a:off x="766762" y="2838450"/>
            <a:ext cx="0" cy="6419850"/>
          </a:xfrm>
          <a:custGeom>
            <a:avLst/>
            <a:gdLst/>
            <a:ahLst/>
            <a:cxnLst/>
            <a:rect l="l" t="t" r="r" b="b"/>
            <a:pathLst>
              <a:path h="6419850">
                <a:moveTo>
                  <a:pt x="0" y="0"/>
                </a:moveTo>
                <a:lnTo>
                  <a:pt x="0" y="6419850"/>
                </a:lnTo>
              </a:path>
            </a:pathLst>
          </a:custGeom>
          <a:ln w="47625">
            <a:solidFill>
              <a:srgbClr val="5F8368"/>
            </a:solidFill>
          </a:ln>
        </p:spPr>
        <p:txBody>
          <a:bodyPr wrap="square" lIns="0" tIns="0" rIns="0" bIns="0" rtlCol="0"/>
          <a:lstStyle/>
          <a:p>
            <a:endParaRPr/>
          </a:p>
        </p:txBody>
      </p:sp>
      <p:sp>
        <p:nvSpPr>
          <p:cNvPr id="4" name="object 4"/>
          <p:cNvSpPr txBox="1">
            <a:spLocks noGrp="1"/>
          </p:cNvSpPr>
          <p:nvPr>
            <p:ph type="title"/>
          </p:nvPr>
        </p:nvSpPr>
        <p:spPr>
          <a:xfrm>
            <a:off x="5692394" y="4514278"/>
            <a:ext cx="8076565" cy="666115"/>
          </a:xfrm>
          <a:prstGeom prst="rect">
            <a:avLst/>
          </a:prstGeom>
        </p:spPr>
        <p:txBody>
          <a:bodyPr vert="horz" wrap="square" lIns="0" tIns="12700" rIns="0" bIns="0" rtlCol="0">
            <a:spAutoFit/>
          </a:bodyPr>
          <a:lstStyle/>
          <a:p>
            <a:pPr marL="12700">
              <a:lnSpc>
                <a:spcPct val="100000"/>
              </a:lnSpc>
              <a:spcBef>
                <a:spcPts val="100"/>
              </a:spcBef>
            </a:pPr>
            <a:r>
              <a:rPr spc="-15" dirty="0"/>
              <a:t>REFERENCES </a:t>
            </a:r>
            <a:r>
              <a:rPr dirty="0"/>
              <a:t>&amp; THANKING</a:t>
            </a:r>
            <a:r>
              <a:rPr spc="-5" dirty="0"/>
              <a:t> </a:t>
            </a:r>
            <a:r>
              <a:rPr dirty="0"/>
              <a:t>SLIDE</a:t>
            </a:r>
          </a:p>
        </p:txBody>
      </p:sp>
      <p:sp>
        <p:nvSpPr>
          <p:cNvPr id="5" name="object 5"/>
          <p:cNvSpPr txBox="1">
            <a:spLocks noGrp="1"/>
          </p:cNvSpPr>
          <p:nvPr>
            <p:ph type="dt" sz="half" idx="6"/>
          </p:nvPr>
        </p:nvSpPr>
        <p:spPr>
          <a:prstGeom prst="rect">
            <a:avLst/>
          </a:prstGeom>
        </p:spPr>
        <p:txBody>
          <a:bodyPr vert="horz" wrap="square" lIns="0" tIns="6985" rIns="0" bIns="0" rtlCol="0">
            <a:spAutoFit/>
          </a:bodyPr>
          <a:lstStyle/>
          <a:p>
            <a:pPr marL="12700">
              <a:lnSpc>
                <a:spcPct val="100000"/>
              </a:lnSpc>
              <a:spcBef>
                <a:spcPts val="55"/>
              </a:spcBef>
            </a:pPr>
            <a:r>
              <a:rPr spc="15" dirty="0"/>
              <a:t>TOPIC/COURSE</a:t>
            </a:r>
            <a:r>
              <a:rPr spc="-100" dirty="0"/>
              <a:t> </a:t>
            </a:r>
            <a:r>
              <a:rPr dirty="0"/>
              <a:t>CODE-NAME/FACULTY/DEPT/COLLEGE</a:t>
            </a:r>
          </a:p>
        </p:txBody>
      </p:sp>
      <p:sp>
        <p:nvSpPr>
          <p:cNvPr id="6" name="object 6"/>
          <p:cNvSpPr txBox="1">
            <a:spLocks noGrp="1"/>
          </p:cNvSpPr>
          <p:nvPr>
            <p:ph type="sldNum" sz="quarter" idx="7"/>
          </p:nvPr>
        </p:nvSpPr>
        <p:spPr>
          <a:prstGeom prst="rect">
            <a:avLst/>
          </a:prstGeom>
        </p:spPr>
        <p:txBody>
          <a:bodyPr vert="horz" wrap="square" lIns="0" tIns="6985" rIns="0" bIns="0" rtlCol="0">
            <a:spAutoFit/>
          </a:bodyPr>
          <a:lstStyle/>
          <a:p>
            <a:pPr marL="25400">
              <a:lnSpc>
                <a:spcPct val="100000"/>
              </a:lnSpc>
              <a:spcBef>
                <a:spcPts val="55"/>
              </a:spcBef>
            </a:pPr>
            <a:fld id="{81D60167-4931-47E6-BA6A-407CBD079E47}" type="slidenum">
              <a:rPr spc="15" dirty="0"/>
              <a:pPr marL="25400">
                <a:lnSpc>
                  <a:spcPct val="100000"/>
                </a:lnSpc>
                <a:spcBef>
                  <a:spcPts val="55"/>
                </a:spcBef>
              </a:pPr>
              <a:t>10</a:t>
            </a:fld>
            <a:r>
              <a:rPr spc="15" dirty="0"/>
              <a:t>/10</a:t>
            </a:r>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1450"/>
              </a:lnSpc>
            </a:pPr>
            <a:r>
              <a:rPr spc="15" dirty="0"/>
              <a:t>5/26/2020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439025" y="9258300"/>
            <a:ext cx="10848975" cy="1028700"/>
          </a:xfrm>
          <a:custGeom>
            <a:avLst/>
            <a:gdLst/>
            <a:ahLst/>
            <a:cxnLst/>
            <a:rect l="l" t="t" r="r" b="b"/>
            <a:pathLst>
              <a:path w="10848975" h="1028700">
                <a:moveTo>
                  <a:pt x="10848975" y="1028697"/>
                </a:moveTo>
                <a:lnTo>
                  <a:pt x="10848975" y="0"/>
                </a:lnTo>
                <a:lnTo>
                  <a:pt x="0" y="0"/>
                </a:lnTo>
                <a:lnTo>
                  <a:pt x="0" y="1028697"/>
                </a:lnTo>
                <a:lnTo>
                  <a:pt x="10848975" y="1028697"/>
                </a:lnTo>
                <a:close/>
              </a:path>
            </a:pathLst>
          </a:custGeom>
          <a:solidFill>
            <a:srgbClr val="FFDE58"/>
          </a:solidFill>
        </p:spPr>
        <p:txBody>
          <a:bodyPr wrap="square" lIns="0" tIns="0" rIns="0" bIns="0" rtlCol="0"/>
          <a:lstStyle/>
          <a:p>
            <a:endParaRPr/>
          </a:p>
        </p:txBody>
      </p:sp>
      <p:sp>
        <p:nvSpPr>
          <p:cNvPr id="3" name="object 3"/>
          <p:cNvSpPr/>
          <p:nvPr/>
        </p:nvSpPr>
        <p:spPr>
          <a:xfrm>
            <a:off x="881062" y="2324100"/>
            <a:ext cx="0" cy="7162800"/>
          </a:xfrm>
          <a:custGeom>
            <a:avLst/>
            <a:gdLst/>
            <a:ahLst/>
            <a:cxnLst/>
            <a:rect l="l" t="t" r="r" b="b"/>
            <a:pathLst>
              <a:path h="7162800">
                <a:moveTo>
                  <a:pt x="0" y="0"/>
                </a:moveTo>
                <a:lnTo>
                  <a:pt x="0" y="7162800"/>
                </a:lnTo>
              </a:path>
            </a:pathLst>
          </a:custGeom>
          <a:ln w="66675">
            <a:solidFill>
              <a:srgbClr val="5F8368"/>
            </a:solidFill>
          </a:ln>
        </p:spPr>
        <p:txBody>
          <a:bodyPr wrap="square" lIns="0" tIns="0" rIns="0" bIns="0" rtlCol="0"/>
          <a:lstStyle/>
          <a:p>
            <a:endParaRPr/>
          </a:p>
        </p:txBody>
      </p:sp>
      <p:sp>
        <p:nvSpPr>
          <p:cNvPr id="4" name="object 4"/>
          <p:cNvSpPr txBox="1"/>
          <p:nvPr/>
        </p:nvSpPr>
        <p:spPr>
          <a:xfrm>
            <a:off x="530859" y="9646284"/>
            <a:ext cx="821055" cy="243204"/>
          </a:xfrm>
          <a:prstGeom prst="rect">
            <a:avLst/>
          </a:prstGeom>
        </p:spPr>
        <p:txBody>
          <a:bodyPr vert="horz" wrap="square" lIns="0" tIns="15875" rIns="0" bIns="0" rtlCol="0">
            <a:spAutoFit/>
          </a:bodyPr>
          <a:lstStyle/>
          <a:p>
            <a:pPr marL="12700">
              <a:lnSpc>
                <a:spcPct val="100000"/>
              </a:lnSpc>
              <a:spcBef>
                <a:spcPts val="125"/>
              </a:spcBef>
            </a:pPr>
            <a:r>
              <a:rPr sz="1400" spc="15" dirty="0">
                <a:latin typeface="Calibri"/>
                <a:cs typeface="Calibri"/>
              </a:rPr>
              <a:t>5/26/2020</a:t>
            </a:r>
            <a:endParaRPr sz="1400">
              <a:latin typeface="Calibri"/>
              <a:cs typeface="Calibri"/>
            </a:endParaRPr>
          </a:p>
        </p:txBody>
      </p:sp>
      <p:sp>
        <p:nvSpPr>
          <p:cNvPr id="5" name="object 5"/>
          <p:cNvSpPr txBox="1"/>
          <p:nvPr/>
        </p:nvSpPr>
        <p:spPr>
          <a:xfrm>
            <a:off x="6130925" y="9663747"/>
            <a:ext cx="4578350" cy="242570"/>
          </a:xfrm>
          <a:prstGeom prst="rect">
            <a:avLst/>
          </a:prstGeom>
        </p:spPr>
        <p:txBody>
          <a:bodyPr vert="horz" wrap="square" lIns="0" tIns="15875" rIns="0" bIns="0" rtlCol="0">
            <a:spAutoFit/>
          </a:bodyPr>
          <a:lstStyle/>
          <a:p>
            <a:pPr marL="12700">
              <a:lnSpc>
                <a:spcPct val="100000"/>
              </a:lnSpc>
              <a:spcBef>
                <a:spcPts val="125"/>
              </a:spcBef>
            </a:pPr>
            <a:r>
              <a:rPr sz="1400" b="1" spc="10" dirty="0">
                <a:latin typeface="Cambria"/>
                <a:cs typeface="Cambria"/>
              </a:rPr>
              <a:t>TOPIC/COURSE</a:t>
            </a:r>
            <a:r>
              <a:rPr sz="1400" b="1" spc="-70" dirty="0">
                <a:latin typeface="Cambria"/>
                <a:cs typeface="Cambria"/>
              </a:rPr>
              <a:t> </a:t>
            </a:r>
            <a:r>
              <a:rPr sz="1400" b="1" dirty="0">
                <a:latin typeface="Cambria"/>
                <a:cs typeface="Cambria"/>
              </a:rPr>
              <a:t>CODE-NAME/FACULTY/DEPT/COLLEGE</a:t>
            </a:r>
            <a:endParaRPr sz="1400">
              <a:latin typeface="Cambria"/>
              <a:cs typeface="Cambria"/>
            </a:endParaRPr>
          </a:p>
        </p:txBody>
      </p:sp>
      <p:sp>
        <p:nvSpPr>
          <p:cNvPr id="6" name="object 6"/>
          <p:cNvSpPr txBox="1"/>
          <p:nvPr/>
        </p:nvSpPr>
        <p:spPr>
          <a:xfrm>
            <a:off x="17337405" y="9655809"/>
            <a:ext cx="421640" cy="243204"/>
          </a:xfrm>
          <a:prstGeom prst="rect">
            <a:avLst/>
          </a:prstGeom>
        </p:spPr>
        <p:txBody>
          <a:bodyPr vert="horz" wrap="square" lIns="0" tIns="15875" rIns="0" bIns="0" rtlCol="0">
            <a:spAutoFit/>
          </a:bodyPr>
          <a:lstStyle/>
          <a:p>
            <a:pPr marL="12700">
              <a:lnSpc>
                <a:spcPct val="100000"/>
              </a:lnSpc>
              <a:spcBef>
                <a:spcPts val="125"/>
              </a:spcBef>
            </a:pPr>
            <a:r>
              <a:rPr sz="1400" spc="45" dirty="0">
                <a:latin typeface="Cambria"/>
                <a:cs typeface="Cambria"/>
              </a:rPr>
              <a:t>2</a:t>
            </a:r>
            <a:r>
              <a:rPr sz="1400" spc="-15" dirty="0">
                <a:latin typeface="Cambria"/>
                <a:cs typeface="Cambria"/>
              </a:rPr>
              <a:t>/</a:t>
            </a:r>
            <a:r>
              <a:rPr sz="1400" spc="50" dirty="0">
                <a:latin typeface="Cambria"/>
                <a:cs typeface="Cambria"/>
              </a:rPr>
              <a:t>1</a:t>
            </a:r>
            <a:r>
              <a:rPr sz="1400" spc="15" dirty="0">
                <a:latin typeface="Cambria"/>
                <a:cs typeface="Cambria"/>
              </a:rPr>
              <a:t>0</a:t>
            </a:r>
            <a:endParaRPr sz="1400">
              <a:latin typeface="Cambria"/>
              <a:cs typeface="Cambria"/>
            </a:endParaRPr>
          </a:p>
        </p:txBody>
      </p:sp>
      <p:sp>
        <p:nvSpPr>
          <p:cNvPr id="7" name="object 7"/>
          <p:cNvSpPr txBox="1">
            <a:spLocks noGrp="1"/>
          </p:cNvSpPr>
          <p:nvPr>
            <p:ph type="title"/>
          </p:nvPr>
        </p:nvSpPr>
        <p:spPr>
          <a:xfrm>
            <a:off x="3733800" y="1181100"/>
            <a:ext cx="12268200" cy="4817344"/>
          </a:xfrm>
          <a:prstGeom prst="rect">
            <a:avLst/>
          </a:prstGeom>
        </p:spPr>
        <p:txBody>
          <a:bodyPr vert="horz" wrap="square" lIns="0" tIns="15875" rIns="0" bIns="0" rtlCol="0">
            <a:spAutoFit/>
          </a:bodyPr>
          <a:lstStyle/>
          <a:p>
            <a:r>
              <a:rPr lang="en-US" sz="5400" dirty="0" smtClean="0">
                <a:solidFill>
                  <a:srgbClr val="FF0000"/>
                </a:solidFill>
                <a:latin typeface="Comic Sans MS" pitchFamily="66" charset="0"/>
              </a:rPr>
              <a:t>To write a Formula</a:t>
            </a:r>
            <a:r>
              <a:rPr lang="en-US" b="0" dirty="0" smtClean="0">
                <a:latin typeface="Comic Sans MS" pitchFamily="66" charset="0"/>
              </a:rPr>
              <a:t/>
            </a:r>
            <a:br>
              <a:rPr lang="en-US" b="0" dirty="0" smtClean="0">
                <a:latin typeface="Comic Sans MS" pitchFamily="66" charset="0"/>
              </a:rPr>
            </a:br>
            <a:r>
              <a:rPr lang="en-US" b="0" dirty="0" smtClean="0">
                <a:latin typeface="Comic Sans MS" pitchFamily="66" charset="0"/>
              </a:rPr>
              <a:t> </a:t>
            </a:r>
            <a:r>
              <a:rPr lang="en-US" sz="5400" b="0" dirty="0" smtClean="0">
                <a:latin typeface="Comic Sans MS" pitchFamily="66" charset="0"/>
              </a:rPr>
              <a:t>- the symbols of the elements/groups it is made up of, and</a:t>
            </a:r>
            <a:br>
              <a:rPr lang="en-US" sz="5400" b="0" dirty="0" smtClean="0">
                <a:latin typeface="Comic Sans MS" pitchFamily="66" charset="0"/>
              </a:rPr>
            </a:br>
            <a:r>
              <a:rPr lang="en-US" sz="5400" b="0" dirty="0" smtClean="0">
                <a:latin typeface="Comic Sans MS" pitchFamily="66" charset="0"/>
              </a:rPr>
              <a:t> -the </a:t>
            </a:r>
            <a:r>
              <a:rPr lang="en-US" sz="5400" b="0" dirty="0" err="1" smtClean="0">
                <a:latin typeface="Comic Sans MS" pitchFamily="66" charset="0"/>
              </a:rPr>
              <a:t>valencies</a:t>
            </a:r>
            <a:r>
              <a:rPr lang="en-US" sz="5400" b="0" dirty="0" smtClean="0">
                <a:latin typeface="Comic Sans MS" pitchFamily="66" charset="0"/>
              </a:rPr>
              <a:t> of the elements/groups it is made up of</a:t>
            </a:r>
            <a:r>
              <a:rPr lang="en-US" sz="5400" b="0" dirty="0" smtClean="0"/>
              <a:t/>
            </a:r>
            <a:br>
              <a:rPr lang="en-US" sz="5400" b="0" dirty="0" smtClean="0"/>
            </a:br>
            <a:endParaRPr spc="-15"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258300"/>
            <a:ext cx="10982325" cy="1028700"/>
          </a:xfrm>
          <a:custGeom>
            <a:avLst/>
            <a:gdLst/>
            <a:ahLst/>
            <a:cxnLst/>
            <a:rect l="l" t="t" r="r" b="b"/>
            <a:pathLst>
              <a:path w="10982325" h="1028700">
                <a:moveTo>
                  <a:pt x="10982325" y="1028697"/>
                </a:moveTo>
                <a:lnTo>
                  <a:pt x="10982325" y="0"/>
                </a:lnTo>
                <a:lnTo>
                  <a:pt x="0" y="0"/>
                </a:lnTo>
                <a:lnTo>
                  <a:pt x="0" y="1028697"/>
                </a:lnTo>
                <a:lnTo>
                  <a:pt x="10982325" y="1028697"/>
                </a:lnTo>
                <a:close/>
              </a:path>
            </a:pathLst>
          </a:custGeom>
          <a:solidFill>
            <a:srgbClr val="FFDE58"/>
          </a:solidFill>
        </p:spPr>
        <p:txBody>
          <a:bodyPr wrap="square" lIns="0" tIns="0" rIns="0" bIns="0" rtlCol="0"/>
          <a:lstStyle/>
          <a:p>
            <a:endParaRPr/>
          </a:p>
        </p:txBody>
      </p:sp>
      <p:sp>
        <p:nvSpPr>
          <p:cNvPr id="3" name="object 3"/>
          <p:cNvSpPr/>
          <p:nvPr/>
        </p:nvSpPr>
        <p:spPr>
          <a:xfrm>
            <a:off x="17654587" y="2476500"/>
            <a:ext cx="0" cy="6553200"/>
          </a:xfrm>
          <a:custGeom>
            <a:avLst/>
            <a:gdLst/>
            <a:ahLst/>
            <a:cxnLst/>
            <a:rect l="l" t="t" r="r" b="b"/>
            <a:pathLst>
              <a:path h="6553200">
                <a:moveTo>
                  <a:pt x="0" y="0"/>
                </a:moveTo>
                <a:lnTo>
                  <a:pt x="0" y="6553200"/>
                </a:lnTo>
              </a:path>
            </a:pathLst>
          </a:custGeom>
          <a:ln w="47625">
            <a:solidFill>
              <a:srgbClr val="5F8368"/>
            </a:solidFill>
          </a:ln>
        </p:spPr>
        <p:txBody>
          <a:bodyPr wrap="square" lIns="0" tIns="0" rIns="0" bIns="0" rtlCol="0"/>
          <a:lstStyle/>
          <a:p>
            <a:endParaRPr/>
          </a:p>
        </p:txBody>
      </p:sp>
      <p:sp>
        <p:nvSpPr>
          <p:cNvPr id="4" name="object 4"/>
          <p:cNvSpPr txBox="1"/>
          <p:nvPr/>
        </p:nvSpPr>
        <p:spPr>
          <a:xfrm>
            <a:off x="460057" y="9646284"/>
            <a:ext cx="821055" cy="243204"/>
          </a:xfrm>
          <a:prstGeom prst="rect">
            <a:avLst/>
          </a:prstGeom>
        </p:spPr>
        <p:txBody>
          <a:bodyPr vert="horz" wrap="square" lIns="0" tIns="15875" rIns="0" bIns="0" rtlCol="0">
            <a:spAutoFit/>
          </a:bodyPr>
          <a:lstStyle/>
          <a:p>
            <a:pPr marL="12700">
              <a:lnSpc>
                <a:spcPct val="100000"/>
              </a:lnSpc>
              <a:spcBef>
                <a:spcPts val="125"/>
              </a:spcBef>
            </a:pPr>
            <a:r>
              <a:rPr sz="1400" spc="15" dirty="0">
                <a:latin typeface="Calibri"/>
                <a:cs typeface="Calibri"/>
              </a:rPr>
              <a:t>5/26/2020</a:t>
            </a:r>
            <a:endParaRPr sz="1400">
              <a:latin typeface="Calibri"/>
              <a:cs typeface="Calibri"/>
            </a:endParaRPr>
          </a:p>
        </p:txBody>
      </p:sp>
      <p:sp>
        <p:nvSpPr>
          <p:cNvPr id="5" name="object 5"/>
          <p:cNvSpPr txBox="1"/>
          <p:nvPr/>
        </p:nvSpPr>
        <p:spPr>
          <a:xfrm>
            <a:off x="6779006" y="9717722"/>
            <a:ext cx="4577715" cy="243204"/>
          </a:xfrm>
          <a:prstGeom prst="rect">
            <a:avLst/>
          </a:prstGeom>
        </p:spPr>
        <p:txBody>
          <a:bodyPr vert="horz" wrap="square" lIns="0" tIns="15875" rIns="0" bIns="0" rtlCol="0">
            <a:spAutoFit/>
          </a:bodyPr>
          <a:lstStyle/>
          <a:p>
            <a:pPr marL="12700">
              <a:lnSpc>
                <a:spcPct val="100000"/>
              </a:lnSpc>
              <a:spcBef>
                <a:spcPts val="125"/>
              </a:spcBef>
            </a:pPr>
            <a:r>
              <a:rPr sz="1400" b="1" spc="15" dirty="0">
                <a:latin typeface="Cambria"/>
                <a:cs typeface="Cambria"/>
              </a:rPr>
              <a:t>TOPIC/COURSE</a:t>
            </a:r>
            <a:r>
              <a:rPr sz="1400" b="1" spc="-100" dirty="0">
                <a:latin typeface="Cambria"/>
                <a:cs typeface="Cambria"/>
              </a:rPr>
              <a:t> </a:t>
            </a:r>
            <a:r>
              <a:rPr sz="1400" b="1" dirty="0">
                <a:latin typeface="Cambria"/>
                <a:cs typeface="Cambria"/>
              </a:rPr>
              <a:t>CODE-NAME/FACULTY/DEPT/COLLEGE</a:t>
            </a:r>
            <a:endParaRPr sz="1400">
              <a:latin typeface="Cambria"/>
              <a:cs typeface="Cambria"/>
            </a:endParaRPr>
          </a:p>
        </p:txBody>
      </p:sp>
      <p:sp>
        <p:nvSpPr>
          <p:cNvPr id="6" name="object 6"/>
          <p:cNvSpPr txBox="1"/>
          <p:nvPr/>
        </p:nvSpPr>
        <p:spPr>
          <a:xfrm>
            <a:off x="17337405" y="9655809"/>
            <a:ext cx="421640" cy="243204"/>
          </a:xfrm>
          <a:prstGeom prst="rect">
            <a:avLst/>
          </a:prstGeom>
        </p:spPr>
        <p:txBody>
          <a:bodyPr vert="horz" wrap="square" lIns="0" tIns="15875" rIns="0" bIns="0" rtlCol="0">
            <a:spAutoFit/>
          </a:bodyPr>
          <a:lstStyle/>
          <a:p>
            <a:pPr marL="12700">
              <a:lnSpc>
                <a:spcPct val="100000"/>
              </a:lnSpc>
              <a:spcBef>
                <a:spcPts val="125"/>
              </a:spcBef>
            </a:pPr>
            <a:r>
              <a:rPr sz="1400" spc="45" dirty="0">
                <a:latin typeface="Cambria"/>
                <a:cs typeface="Cambria"/>
              </a:rPr>
              <a:t>3</a:t>
            </a:r>
            <a:r>
              <a:rPr sz="1400" spc="-15" dirty="0">
                <a:latin typeface="Cambria"/>
                <a:cs typeface="Cambria"/>
              </a:rPr>
              <a:t>/</a:t>
            </a:r>
            <a:r>
              <a:rPr sz="1400" spc="50" dirty="0">
                <a:latin typeface="Cambria"/>
                <a:cs typeface="Cambria"/>
              </a:rPr>
              <a:t>1</a:t>
            </a:r>
            <a:r>
              <a:rPr sz="1400" spc="15" dirty="0">
                <a:latin typeface="Cambria"/>
                <a:cs typeface="Cambria"/>
              </a:rPr>
              <a:t>0</a:t>
            </a:r>
            <a:endParaRPr sz="1400">
              <a:latin typeface="Cambria"/>
              <a:cs typeface="Cambria"/>
            </a:endParaRPr>
          </a:p>
        </p:txBody>
      </p:sp>
      <p:sp>
        <p:nvSpPr>
          <p:cNvPr id="8" name="Title 7"/>
          <p:cNvSpPr>
            <a:spLocks noGrp="1"/>
          </p:cNvSpPr>
          <p:nvPr>
            <p:ph type="title"/>
          </p:nvPr>
        </p:nvSpPr>
        <p:spPr>
          <a:xfrm>
            <a:off x="2819400" y="723900"/>
            <a:ext cx="13182600" cy="8494633"/>
          </a:xfrm>
        </p:spPr>
        <p:txBody>
          <a:bodyPr/>
          <a:lstStyle/>
          <a:p>
            <a:r>
              <a:rPr lang="en-US" b="0" dirty="0" smtClean="0">
                <a:latin typeface="Comic Sans MS" pitchFamily="66" charset="0"/>
              </a:rPr>
              <a:t/>
            </a:r>
            <a:br>
              <a:rPr lang="en-US" b="0" dirty="0" smtClean="0">
                <a:latin typeface="Comic Sans MS" pitchFamily="66" charset="0"/>
              </a:rPr>
            </a:br>
            <a:r>
              <a:rPr lang="en-US" sz="4800" b="0" dirty="0" smtClean="0">
                <a:solidFill>
                  <a:srgbClr val="FF0000"/>
                </a:solidFill>
                <a:latin typeface="Comic Sans MS" pitchFamily="66" charset="0"/>
              </a:rPr>
              <a:t>The steps involved are as follows:</a:t>
            </a:r>
            <a:r>
              <a:rPr lang="en-US" b="0" dirty="0" smtClean="0">
                <a:latin typeface="Comic Sans MS" pitchFamily="66" charset="0"/>
              </a:rPr>
              <a:t/>
            </a:r>
            <a:br>
              <a:rPr lang="en-US" b="0" dirty="0" smtClean="0">
                <a:latin typeface="Comic Sans MS" pitchFamily="66" charset="0"/>
              </a:rPr>
            </a:br>
            <a:r>
              <a:rPr lang="en-US" b="0" dirty="0" smtClean="0">
                <a:latin typeface="Comic Sans MS" pitchFamily="66" charset="0"/>
              </a:rPr>
              <a:t>1.Write the symbols of the elements/groups</a:t>
            </a:r>
            <a:br>
              <a:rPr lang="en-US" b="0" dirty="0" smtClean="0">
                <a:latin typeface="Comic Sans MS" pitchFamily="66" charset="0"/>
              </a:rPr>
            </a:br>
            <a:r>
              <a:rPr lang="en-US" b="0" dirty="0" smtClean="0">
                <a:latin typeface="Comic Sans MS" pitchFamily="66" charset="0"/>
              </a:rPr>
              <a:t>side by side. Write their </a:t>
            </a:r>
            <a:r>
              <a:rPr lang="en-US" b="0" dirty="0" err="1" smtClean="0">
                <a:latin typeface="Comic Sans MS" pitchFamily="66" charset="0"/>
              </a:rPr>
              <a:t>valencies</a:t>
            </a:r>
            <a:r>
              <a:rPr lang="en-US" b="0" dirty="0" smtClean="0">
                <a:latin typeface="Comic Sans MS" pitchFamily="66" charset="0"/>
              </a:rPr>
              <a:t> on top as</a:t>
            </a:r>
            <a:br>
              <a:rPr lang="en-US" b="0" dirty="0" smtClean="0">
                <a:latin typeface="Comic Sans MS" pitchFamily="66" charset="0"/>
              </a:rPr>
            </a:br>
            <a:r>
              <a:rPr lang="en-US" b="0" dirty="0" smtClean="0">
                <a:latin typeface="Comic Sans MS" pitchFamily="66" charset="0"/>
              </a:rPr>
              <a:t>superscripts of their symbols.</a:t>
            </a:r>
            <a:br>
              <a:rPr lang="en-US" b="0" dirty="0" smtClean="0">
                <a:latin typeface="Comic Sans MS" pitchFamily="66" charset="0"/>
              </a:rPr>
            </a:br>
            <a:r>
              <a:rPr lang="en-US" b="0" dirty="0" smtClean="0">
                <a:latin typeface="Comic Sans MS" pitchFamily="66" charset="0"/>
              </a:rPr>
              <a:t>2.Divide by any common factor in their</a:t>
            </a:r>
            <a:br>
              <a:rPr lang="en-US" b="0" dirty="0" smtClean="0">
                <a:latin typeface="Comic Sans MS" pitchFamily="66" charset="0"/>
              </a:rPr>
            </a:br>
            <a:r>
              <a:rPr lang="en-US" b="0" dirty="0" err="1" smtClean="0">
                <a:latin typeface="Comic Sans MS" pitchFamily="66" charset="0"/>
              </a:rPr>
              <a:t>valencies</a:t>
            </a:r>
            <a:r>
              <a:rPr lang="en-US" b="0" dirty="0" smtClean="0">
                <a:latin typeface="Comic Sans MS" pitchFamily="66" charset="0"/>
              </a:rPr>
              <a:t>.</a:t>
            </a:r>
            <a:br>
              <a:rPr lang="en-US" b="0" dirty="0" smtClean="0">
                <a:latin typeface="Comic Sans MS" pitchFamily="66" charset="0"/>
              </a:rPr>
            </a:br>
            <a:r>
              <a:rPr lang="en-US" b="0" dirty="0" smtClean="0">
                <a:latin typeface="Comic Sans MS" pitchFamily="66" charset="0"/>
              </a:rPr>
              <a:t>3.Interchange the numbers obtained and write</a:t>
            </a:r>
            <a:br>
              <a:rPr lang="en-US" b="0" dirty="0" smtClean="0">
                <a:latin typeface="Comic Sans MS" pitchFamily="66" charset="0"/>
              </a:rPr>
            </a:br>
            <a:r>
              <a:rPr lang="en-US" b="0" dirty="0" smtClean="0">
                <a:latin typeface="Comic Sans MS" pitchFamily="66" charset="0"/>
              </a:rPr>
              <a:t>them at the base (as subscripts) to get the</a:t>
            </a:r>
            <a:br>
              <a:rPr lang="en-US" b="0" dirty="0" smtClean="0">
                <a:latin typeface="Comic Sans MS" pitchFamily="66" charset="0"/>
              </a:rPr>
            </a:br>
            <a:r>
              <a:rPr lang="en-US" b="0" dirty="0" smtClean="0">
                <a:latin typeface="Comic Sans MS" pitchFamily="66" charset="0"/>
              </a:rPr>
              <a:t>formula.</a:t>
            </a:r>
            <a:br>
              <a:rPr lang="en-US" b="0" dirty="0" smtClean="0">
                <a:latin typeface="Comic Sans MS" pitchFamily="66" charset="0"/>
              </a:rPr>
            </a:br>
            <a:r>
              <a:rPr lang="en-US" b="0" dirty="0" smtClean="0">
                <a:latin typeface="Comic Sans MS" pitchFamily="66" charset="0"/>
              </a:rPr>
              <a:t>Let us understand this with the help of the</a:t>
            </a:r>
            <a:br>
              <a:rPr lang="en-US" b="0" dirty="0" smtClean="0">
                <a:latin typeface="Comic Sans MS" pitchFamily="66" charset="0"/>
              </a:rPr>
            </a:br>
            <a:r>
              <a:rPr lang="en-US" b="0" dirty="0" smtClean="0">
                <a:latin typeface="Comic Sans MS" pitchFamily="66" charset="0"/>
              </a:rPr>
              <a:t>following examples.</a:t>
            </a:r>
            <a:r>
              <a:rPr lang="en-US" b="0" dirty="0" smtClean="0"/>
              <a:t/>
            </a:r>
            <a:br>
              <a:rPr lang="en-US" b="0"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286625" y="9248775"/>
            <a:ext cx="11001375" cy="1038225"/>
          </a:xfrm>
          <a:custGeom>
            <a:avLst/>
            <a:gdLst/>
            <a:ahLst/>
            <a:cxnLst/>
            <a:rect l="l" t="t" r="r" b="b"/>
            <a:pathLst>
              <a:path w="11001375" h="1038225">
                <a:moveTo>
                  <a:pt x="0" y="1038225"/>
                </a:moveTo>
                <a:lnTo>
                  <a:pt x="11001375" y="1038225"/>
                </a:lnTo>
                <a:lnTo>
                  <a:pt x="11001375" y="0"/>
                </a:lnTo>
                <a:lnTo>
                  <a:pt x="0" y="0"/>
                </a:lnTo>
                <a:lnTo>
                  <a:pt x="0" y="1038225"/>
                </a:lnTo>
                <a:close/>
              </a:path>
            </a:pathLst>
          </a:custGeom>
          <a:solidFill>
            <a:srgbClr val="FFDE58"/>
          </a:solidFill>
        </p:spPr>
        <p:txBody>
          <a:bodyPr wrap="square" lIns="0" tIns="0" rIns="0" bIns="0" rtlCol="0"/>
          <a:lstStyle/>
          <a:p>
            <a:endParaRPr/>
          </a:p>
        </p:txBody>
      </p:sp>
      <p:sp>
        <p:nvSpPr>
          <p:cNvPr id="3" name="object 3"/>
          <p:cNvSpPr/>
          <p:nvPr/>
        </p:nvSpPr>
        <p:spPr>
          <a:xfrm>
            <a:off x="881062" y="2324100"/>
            <a:ext cx="0" cy="7162800"/>
          </a:xfrm>
          <a:custGeom>
            <a:avLst/>
            <a:gdLst/>
            <a:ahLst/>
            <a:cxnLst/>
            <a:rect l="l" t="t" r="r" b="b"/>
            <a:pathLst>
              <a:path h="7162800">
                <a:moveTo>
                  <a:pt x="0" y="0"/>
                </a:moveTo>
                <a:lnTo>
                  <a:pt x="0" y="7162800"/>
                </a:lnTo>
              </a:path>
            </a:pathLst>
          </a:custGeom>
          <a:ln w="66675">
            <a:solidFill>
              <a:srgbClr val="5F8368"/>
            </a:solidFill>
          </a:ln>
        </p:spPr>
        <p:txBody>
          <a:bodyPr wrap="square" lIns="0" tIns="0" rIns="0" bIns="0" rtlCol="0"/>
          <a:lstStyle/>
          <a:p>
            <a:endParaRPr/>
          </a:p>
        </p:txBody>
      </p:sp>
      <p:sp>
        <p:nvSpPr>
          <p:cNvPr id="4" name="object 4"/>
          <p:cNvSpPr txBox="1">
            <a:spLocks noGrp="1"/>
          </p:cNvSpPr>
          <p:nvPr>
            <p:ph type="title"/>
          </p:nvPr>
        </p:nvSpPr>
        <p:spPr>
          <a:xfrm>
            <a:off x="2895600" y="1714500"/>
            <a:ext cx="13258800" cy="7768793"/>
          </a:xfrm>
          <a:prstGeom prst="rect">
            <a:avLst/>
          </a:prstGeom>
        </p:spPr>
        <p:txBody>
          <a:bodyPr vert="horz" wrap="square" lIns="0" tIns="12700" rIns="0" bIns="0" rtlCol="0">
            <a:spAutoFit/>
          </a:bodyPr>
          <a:lstStyle/>
          <a:p>
            <a:r>
              <a:rPr lang="en-US" b="0" dirty="0" smtClean="0">
                <a:solidFill>
                  <a:srgbClr val="FF0000"/>
                </a:solidFill>
                <a:latin typeface="Comic Sans MS" pitchFamily="66" charset="0"/>
              </a:rPr>
              <a:t>Writing the formula for ammonia</a:t>
            </a:r>
            <a:r>
              <a:rPr lang="en-US" b="0" dirty="0" smtClean="0">
                <a:latin typeface="Comic Sans MS" pitchFamily="66" charset="0"/>
              </a:rPr>
              <a:t/>
            </a:r>
            <a:br>
              <a:rPr lang="en-US" b="0" dirty="0" smtClean="0">
                <a:latin typeface="Comic Sans MS" pitchFamily="66" charset="0"/>
              </a:rPr>
            </a:br>
            <a:r>
              <a:rPr lang="en-US" b="0" dirty="0" smtClean="0">
                <a:latin typeface="Comic Sans MS" pitchFamily="66" charset="0"/>
              </a:rPr>
              <a:t>1.The elements in ammonia are nitrogen and</a:t>
            </a:r>
            <a:br>
              <a:rPr lang="en-US" b="0" dirty="0" smtClean="0">
                <a:latin typeface="Comic Sans MS" pitchFamily="66" charset="0"/>
              </a:rPr>
            </a:br>
            <a:r>
              <a:rPr lang="en-US" b="0" dirty="0" smtClean="0">
                <a:latin typeface="Comic Sans MS" pitchFamily="66" charset="0"/>
              </a:rPr>
              <a:t>hydrogen. The </a:t>
            </a:r>
            <a:r>
              <a:rPr lang="en-US" b="0" dirty="0" err="1" smtClean="0">
                <a:latin typeface="Comic Sans MS" pitchFamily="66" charset="0"/>
              </a:rPr>
              <a:t>valency</a:t>
            </a:r>
            <a:r>
              <a:rPr lang="en-US" b="0" dirty="0" smtClean="0">
                <a:latin typeface="Comic Sans MS" pitchFamily="66" charset="0"/>
              </a:rPr>
              <a:t> of nitrogen is 3 and</a:t>
            </a:r>
            <a:br>
              <a:rPr lang="en-US" b="0" dirty="0" smtClean="0">
                <a:latin typeface="Comic Sans MS" pitchFamily="66" charset="0"/>
              </a:rPr>
            </a:br>
            <a:r>
              <a:rPr lang="en-US" b="0" dirty="0" smtClean="0">
                <a:latin typeface="Comic Sans MS" pitchFamily="66" charset="0"/>
              </a:rPr>
              <a:t>that of hydrogen is 1. So, we write them as</a:t>
            </a:r>
            <a:br>
              <a:rPr lang="en-US" b="0" dirty="0" smtClean="0">
                <a:latin typeface="Comic Sans MS" pitchFamily="66" charset="0"/>
              </a:rPr>
            </a:br>
            <a:r>
              <a:rPr lang="en-US" b="0" dirty="0" smtClean="0">
                <a:latin typeface="Comic Sans MS" pitchFamily="66" charset="0"/>
              </a:rPr>
              <a:t>N</a:t>
            </a:r>
            <a:r>
              <a:rPr lang="en-US" b="0" baseline="30000" dirty="0" smtClean="0">
                <a:latin typeface="Comic Sans MS" pitchFamily="66" charset="0"/>
              </a:rPr>
              <a:t>3</a:t>
            </a:r>
            <a:r>
              <a:rPr lang="en-US" b="0" dirty="0" smtClean="0">
                <a:latin typeface="Comic Sans MS" pitchFamily="66" charset="0"/>
              </a:rPr>
              <a:t>H</a:t>
            </a:r>
            <a:r>
              <a:rPr lang="en-US" b="0" baseline="30000" dirty="0" smtClean="0">
                <a:latin typeface="Comic Sans MS" pitchFamily="66" charset="0"/>
              </a:rPr>
              <a:t>1</a:t>
            </a:r>
            <a:r>
              <a:rPr lang="en-US" b="0" dirty="0" smtClean="0">
                <a:latin typeface="Comic Sans MS" pitchFamily="66" charset="0"/>
              </a:rPr>
              <a:t>.</a:t>
            </a:r>
            <a:br>
              <a:rPr lang="en-US" b="0" dirty="0" smtClean="0">
                <a:latin typeface="Comic Sans MS" pitchFamily="66" charset="0"/>
              </a:rPr>
            </a:br>
            <a:r>
              <a:rPr lang="en-US" b="0" dirty="0" smtClean="0">
                <a:latin typeface="Comic Sans MS" pitchFamily="66" charset="0"/>
              </a:rPr>
              <a:t>2.There is no common factor in the </a:t>
            </a:r>
            <a:r>
              <a:rPr lang="en-US" b="0" dirty="0" err="1" smtClean="0">
                <a:latin typeface="Comic Sans MS" pitchFamily="66" charset="0"/>
              </a:rPr>
              <a:t>valencies</a:t>
            </a:r>
            <a:r>
              <a:rPr lang="en-US" b="0" dirty="0" smtClean="0">
                <a:latin typeface="Comic Sans MS" pitchFamily="66" charset="0"/>
              </a:rPr>
              <a:t/>
            </a:r>
            <a:br>
              <a:rPr lang="en-US" b="0" dirty="0" smtClean="0">
                <a:latin typeface="Comic Sans MS" pitchFamily="66" charset="0"/>
              </a:rPr>
            </a:br>
            <a:r>
              <a:rPr lang="en-US" b="0" dirty="0" smtClean="0">
                <a:latin typeface="Comic Sans MS" pitchFamily="66" charset="0"/>
              </a:rPr>
              <a:t>3 and 1. So, we move on to the third step.</a:t>
            </a:r>
            <a:br>
              <a:rPr lang="en-US" b="0" dirty="0" smtClean="0">
                <a:latin typeface="Comic Sans MS" pitchFamily="66" charset="0"/>
              </a:rPr>
            </a:br>
            <a:r>
              <a:rPr lang="en-US" b="0" dirty="0" smtClean="0">
                <a:latin typeface="Comic Sans MS" pitchFamily="66" charset="0"/>
              </a:rPr>
              <a:t>Interchanging the </a:t>
            </a:r>
            <a:r>
              <a:rPr lang="en-US" b="0" dirty="0" err="1" smtClean="0">
                <a:latin typeface="Comic Sans MS" pitchFamily="66" charset="0"/>
              </a:rPr>
              <a:t>valencies</a:t>
            </a:r>
            <a:r>
              <a:rPr lang="en-US" b="0" dirty="0" smtClean="0">
                <a:latin typeface="Comic Sans MS" pitchFamily="66" charset="0"/>
              </a:rPr>
              <a:t> and writing</a:t>
            </a:r>
            <a:br>
              <a:rPr lang="en-US" b="0" dirty="0" smtClean="0">
                <a:latin typeface="Comic Sans MS" pitchFamily="66" charset="0"/>
              </a:rPr>
            </a:br>
            <a:r>
              <a:rPr lang="en-US" b="0" dirty="0" smtClean="0">
                <a:latin typeface="Comic Sans MS" pitchFamily="66" charset="0"/>
              </a:rPr>
              <a:t>them as subscripts we get the formula of</a:t>
            </a:r>
            <a:br>
              <a:rPr lang="en-US" b="0" dirty="0" smtClean="0">
                <a:latin typeface="Comic Sans MS" pitchFamily="66" charset="0"/>
              </a:rPr>
            </a:br>
            <a:r>
              <a:rPr lang="en-US" b="0" dirty="0" smtClean="0">
                <a:latin typeface="Comic Sans MS" pitchFamily="66" charset="0"/>
              </a:rPr>
              <a:t>ammonia as NH</a:t>
            </a:r>
            <a:r>
              <a:rPr lang="en-US" b="0" baseline="-25000" dirty="0" smtClean="0">
                <a:latin typeface="Comic Sans MS" pitchFamily="66" charset="0"/>
              </a:rPr>
              <a:t>3</a:t>
            </a:r>
            <a:r>
              <a:rPr lang="en-US" b="0" dirty="0" smtClean="0">
                <a:latin typeface="Comic Sans MS" pitchFamily="66" charset="0"/>
              </a:rPr>
              <a:t>.</a:t>
            </a:r>
            <a:br>
              <a:rPr lang="en-US" b="0" dirty="0" smtClean="0">
                <a:latin typeface="Comic Sans MS" pitchFamily="66" charset="0"/>
              </a:rPr>
            </a:br>
            <a:r>
              <a:rPr lang="en-US" b="0" dirty="0" smtClean="0"/>
              <a:t/>
            </a:r>
            <a:br>
              <a:rPr lang="en-US" b="0" dirty="0" smtClean="0"/>
            </a:br>
            <a:endParaRPr dirty="0"/>
          </a:p>
        </p:txBody>
      </p:sp>
      <p:sp>
        <p:nvSpPr>
          <p:cNvPr id="5" name="object 5"/>
          <p:cNvSpPr txBox="1">
            <a:spLocks noGrp="1"/>
          </p:cNvSpPr>
          <p:nvPr>
            <p:ph type="sldNum" sz="quarter" idx="7"/>
          </p:nvPr>
        </p:nvSpPr>
        <p:spPr>
          <a:prstGeom prst="rect">
            <a:avLst/>
          </a:prstGeom>
        </p:spPr>
        <p:txBody>
          <a:bodyPr vert="horz" wrap="square" lIns="0" tIns="6985" rIns="0" bIns="0" rtlCol="0">
            <a:spAutoFit/>
          </a:bodyPr>
          <a:lstStyle/>
          <a:p>
            <a:pPr marL="130175">
              <a:lnSpc>
                <a:spcPct val="100000"/>
              </a:lnSpc>
              <a:spcBef>
                <a:spcPts val="55"/>
              </a:spcBef>
            </a:pPr>
            <a:fld id="{81D60167-4931-47E6-BA6A-407CBD079E47}" type="slidenum">
              <a:rPr spc="15" dirty="0"/>
              <a:pPr marL="130175">
                <a:lnSpc>
                  <a:spcPct val="100000"/>
                </a:lnSpc>
                <a:spcBef>
                  <a:spcPts val="55"/>
                </a:spcBef>
              </a:pPr>
              <a:t>4</a:t>
            </a:fld>
            <a:r>
              <a:rPr spc="15" dirty="0"/>
              <a:t>/10</a:t>
            </a:r>
          </a:p>
        </p:txBody>
      </p:sp>
      <p:sp>
        <p:nvSpPr>
          <p:cNvPr id="6" name="object 6"/>
          <p:cNvSpPr txBox="1"/>
          <p:nvPr/>
        </p:nvSpPr>
        <p:spPr>
          <a:xfrm>
            <a:off x="530859" y="9691608"/>
            <a:ext cx="821055" cy="207010"/>
          </a:xfrm>
          <a:prstGeom prst="rect">
            <a:avLst/>
          </a:prstGeom>
        </p:spPr>
        <p:txBody>
          <a:bodyPr vert="horz" wrap="square" lIns="0" tIns="0" rIns="0" bIns="0" rtlCol="0">
            <a:spAutoFit/>
          </a:bodyPr>
          <a:lstStyle/>
          <a:p>
            <a:pPr marL="12700">
              <a:lnSpc>
                <a:spcPts val="1450"/>
              </a:lnSpc>
            </a:pPr>
            <a:r>
              <a:rPr sz="1400" spc="15" dirty="0">
                <a:latin typeface="Calibri"/>
                <a:cs typeface="Calibri"/>
              </a:rPr>
              <a:t>5/26/2020</a:t>
            </a:r>
            <a:endParaRPr sz="1400">
              <a:latin typeface="Calibri"/>
              <a:cs typeface="Calibri"/>
            </a:endParaRPr>
          </a:p>
        </p:txBody>
      </p:sp>
      <p:sp>
        <p:nvSpPr>
          <p:cNvPr id="7" name="object 7"/>
          <p:cNvSpPr txBox="1"/>
          <p:nvPr/>
        </p:nvSpPr>
        <p:spPr>
          <a:xfrm>
            <a:off x="7007606" y="9688652"/>
            <a:ext cx="4585970" cy="238125"/>
          </a:xfrm>
          <a:prstGeom prst="rect">
            <a:avLst/>
          </a:prstGeom>
        </p:spPr>
        <p:txBody>
          <a:bodyPr vert="horz" wrap="square" lIns="0" tIns="6985" rIns="0" bIns="0" rtlCol="0">
            <a:spAutoFit/>
          </a:bodyPr>
          <a:lstStyle/>
          <a:p>
            <a:pPr marL="12700">
              <a:lnSpc>
                <a:spcPct val="100000"/>
              </a:lnSpc>
              <a:spcBef>
                <a:spcPts val="55"/>
              </a:spcBef>
            </a:pPr>
            <a:r>
              <a:rPr sz="1400" b="1" spc="15" dirty="0">
                <a:latin typeface="Cambria"/>
                <a:cs typeface="Cambria"/>
              </a:rPr>
              <a:t>TOPIC/COURSE</a:t>
            </a:r>
            <a:r>
              <a:rPr sz="1400" b="1" spc="-55" dirty="0">
                <a:latin typeface="Cambria"/>
                <a:cs typeface="Cambria"/>
              </a:rPr>
              <a:t> </a:t>
            </a:r>
            <a:r>
              <a:rPr sz="1400" b="1" dirty="0">
                <a:latin typeface="Cambria"/>
                <a:cs typeface="Cambria"/>
              </a:rPr>
              <a:t>CODE-NAME/FACULTY/DEPT/COLLEGE</a:t>
            </a:r>
            <a:endParaRPr sz="1400">
              <a:latin typeface="Cambria"/>
              <a:cs typeface="Cambri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258300"/>
            <a:ext cx="10982325" cy="1028700"/>
          </a:xfrm>
          <a:custGeom>
            <a:avLst/>
            <a:gdLst/>
            <a:ahLst/>
            <a:cxnLst/>
            <a:rect l="l" t="t" r="r" b="b"/>
            <a:pathLst>
              <a:path w="10982325" h="1028700">
                <a:moveTo>
                  <a:pt x="10982325" y="1028697"/>
                </a:moveTo>
                <a:lnTo>
                  <a:pt x="10982325" y="0"/>
                </a:lnTo>
                <a:lnTo>
                  <a:pt x="0" y="0"/>
                </a:lnTo>
                <a:lnTo>
                  <a:pt x="0" y="1028697"/>
                </a:lnTo>
                <a:lnTo>
                  <a:pt x="10982325" y="1028697"/>
                </a:lnTo>
                <a:close/>
              </a:path>
            </a:pathLst>
          </a:custGeom>
          <a:solidFill>
            <a:srgbClr val="FFDE58"/>
          </a:solidFill>
        </p:spPr>
        <p:txBody>
          <a:bodyPr wrap="square" lIns="0" tIns="0" rIns="0" bIns="0" rtlCol="0"/>
          <a:lstStyle/>
          <a:p>
            <a:endParaRPr/>
          </a:p>
        </p:txBody>
      </p:sp>
      <p:sp>
        <p:nvSpPr>
          <p:cNvPr id="3" name="object 3"/>
          <p:cNvSpPr/>
          <p:nvPr/>
        </p:nvSpPr>
        <p:spPr>
          <a:xfrm>
            <a:off x="17654587" y="2476500"/>
            <a:ext cx="0" cy="6553200"/>
          </a:xfrm>
          <a:custGeom>
            <a:avLst/>
            <a:gdLst/>
            <a:ahLst/>
            <a:cxnLst/>
            <a:rect l="l" t="t" r="r" b="b"/>
            <a:pathLst>
              <a:path h="6553200">
                <a:moveTo>
                  <a:pt x="0" y="0"/>
                </a:moveTo>
                <a:lnTo>
                  <a:pt x="0" y="6553200"/>
                </a:lnTo>
              </a:path>
            </a:pathLst>
          </a:custGeom>
          <a:ln w="47625">
            <a:solidFill>
              <a:srgbClr val="5F8368"/>
            </a:solidFill>
          </a:ln>
        </p:spPr>
        <p:txBody>
          <a:bodyPr wrap="square" lIns="0" tIns="0" rIns="0" bIns="0" rtlCol="0"/>
          <a:lstStyle/>
          <a:p>
            <a:endParaRPr/>
          </a:p>
        </p:txBody>
      </p:sp>
      <p:sp>
        <p:nvSpPr>
          <p:cNvPr id="4" name="object 4"/>
          <p:cNvSpPr txBox="1">
            <a:spLocks noGrp="1"/>
          </p:cNvSpPr>
          <p:nvPr>
            <p:ph type="title"/>
          </p:nvPr>
        </p:nvSpPr>
        <p:spPr>
          <a:xfrm>
            <a:off x="3581400" y="1181100"/>
            <a:ext cx="11811000" cy="7769435"/>
          </a:xfrm>
          <a:prstGeom prst="rect">
            <a:avLst/>
          </a:prstGeom>
        </p:spPr>
        <p:txBody>
          <a:bodyPr vert="horz" wrap="square" lIns="0" tIns="13335" rIns="0" bIns="0" rtlCol="0">
            <a:spAutoFit/>
          </a:bodyPr>
          <a:lstStyle/>
          <a:p>
            <a:r>
              <a:rPr lang="en-US" b="0" dirty="0" smtClean="0">
                <a:solidFill>
                  <a:srgbClr val="FF0000"/>
                </a:solidFill>
                <a:latin typeface="Comic Sans MS" pitchFamily="66" charset="0"/>
              </a:rPr>
              <a:t>Writing the formula for </a:t>
            </a:r>
            <a:r>
              <a:rPr lang="en-US" b="0" dirty="0" err="1" smtClean="0">
                <a:solidFill>
                  <a:srgbClr val="FF0000"/>
                </a:solidFill>
                <a:latin typeface="Comic Sans MS" pitchFamily="66" charset="0"/>
              </a:rPr>
              <a:t>aluminium</a:t>
            </a:r>
            <a:r>
              <a:rPr lang="en-US" b="0" dirty="0" smtClean="0">
                <a:solidFill>
                  <a:srgbClr val="FF0000"/>
                </a:solidFill>
                <a:latin typeface="Comic Sans MS" pitchFamily="66" charset="0"/>
              </a:rPr>
              <a:t> </a:t>
            </a:r>
            <a:r>
              <a:rPr lang="en-US" b="0" dirty="0" err="1" smtClean="0">
                <a:solidFill>
                  <a:srgbClr val="FF0000"/>
                </a:solidFill>
                <a:latin typeface="Comic Sans MS" pitchFamily="66" charset="0"/>
              </a:rPr>
              <a:t>sulphate</a:t>
            </a:r>
            <a:r>
              <a:rPr lang="en-US" b="0" dirty="0" smtClean="0">
                <a:latin typeface="Comic Sans MS" pitchFamily="66" charset="0"/>
              </a:rPr>
              <a:t/>
            </a:r>
            <a:br>
              <a:rPr lang="en-US" b="0" dirty="0" smtClean="0">
                <a:latin typeface="Comic Sans MS" pitchFamily="66" charset="0"/>
              </a:rPr>
            </a:br>
            <a:r>
              <a:rPr lang="en-US" b="0" dirty="0" smtClean="0">
                <a:latin typeface="Comic Sans MS" pitchFamily="66" charset="0"/>
              </a:rPr>
              <a:t>1.It is made up of </a:t>
            </a:r>
            <a:r>
              <a:rPr lang="en-US" b="0" dirty="0" err="1" smtClean="0">
                <a:latin typeface="Comic Sans MS" pitchFamily="66" charset="0"/>
              </a:rPr>
              <a:t>aluminium</a:t>
            </a:r>
            <a:r>
              <a:rPr lang="en-US" b="0" dirty="0" smtClean="0">
                <a:latin typeface="Comic Sans MS" pitchFamily="66" charset="0"/>
              </a:rPr>
              <a:t> and </a:t>
            </a:r>
            <a:r>
              <a:rPr lang="en-US" b="0" dirty="0" err="1" smtClean="0">
                <a:latin typeface="Comic Sans MS" pitchFamily="66" charset="0"/>
              </a:rPr>
              <a:t>sulphate</a:t>
            </a:r>
            <a:r>
              <a:rPr lang="en-US" b="0" dirty="0" smtClean="0">
                <a:latin typeface="Comic Sans MS" pitchFamily="66" charset="0"/>
              </a:rPr>
              <a:t>. The</a:t>
            </a:r>
            <a:br>
              <a:rPr lang="en-US" b="0" dirty="0" smtClean="0">
                <a:latin typeface="Comic Sans MS" pitchFamily="66" charset="0"/>
              </a:rPr>
            </a:br>
            <a:r>
              <a:rPr lang="en-US" b="0" dirty="0" err="1" smtClean="0">
                <a:latin typeface="Comic Sans MS" pitchFamily="66" charset="0"/>
              </a:rPr>
              <a:t>valency</a:t>
            </a:r>
            <a:r>
              <a:rPr lang="en-US" b="0" dirty="0" smtClean="0">
                <a:latin typeface="Comic Sans MS" pitchFamily="66" charset="0"/>
              </a:rPr>
              <a:t> of </a:t>
            </a:r>
            <a:r>
              <a:rPr lang="en-US" b="0" dirty="0" err="1" smtClean="0">
                <a:latin typeface="Comic Sans MS" pitchFamily="66" charset="0"/>
              </a:rPr>
              <a:t>aluminium</a:t>
            </a:r>
            <a:r>
              <a:rPr lang="en-US" b="0" dirty="0" smtClean="0">
                <a:latin typeface="Comic Sans MS" pitchFamily="66" charset="0"/>
              </a:rPr>
              <a:t> is 3 and that of the</a:t>
            </a:r>
            <a:br>
              <a:rPr lang="en-US" b="0" dirty="0" smtClean="0">
                <a:latin typeface="Comic Sans MS" pitchFamily="66" charset="0"/>
              </a:rPr>
            </a:br>
            <a:r>
              <a:rPr lang="en-US" b="0" dirty="0" err="1" smtClean="0">
                <a:latin typeface="Comic Sans MS" pitchFamily="66" charset="0"/>
              </a:rPr>
              <a:t>sulphate</a:t>
            </a:r>
            <a:r>
              <a:rPr lang="en-US" b="0" dirty="0" smtClean="0">
                <a:latin typeface="Comic Sans MS" pitchFamily="66" charset="0"/>
              </a:rPr>
              <a:t> is 2. So, we write Al</a:t>
            </a:r>
            <a:r>
              <a:rPr lang="en-US" b="0" baseline="30000" dirty="0" smtClean="0">
                <a:latin typeface="Comic Sans MS" pitchFamily="66" charset="0"/>
              </a:rPr>
              <a:t>3</a:t>
            </a:r>
            <a:r>
              <a:rPr lang="en-US" b="0" dirty="0" smtClean="0">
                <a:latin typeface="Comic Sans MS" pitchFamily="66" charset="0"/>
              </a:rPr>
              <a:t>(SO</a:t>
            </a:r>
            <a:r>
              <a:rPr lang="en-US" b="0" baseline="-25000" dirty="0" smtClean="0">
                <a:latin typeface="Comic Sans MS" pitchFamily="66" charset="0"/>
              </a:rPr>
              <a:t>4</a:t>
            </a:r>
            <a:r>
              <a:rPr lang="en-US" b="0" dirty="0" smtClean="0">
                <a:latin typeface="Comic Sans MS" pitchFamily="66" charset="0"/>
              </a:rPr>
              <a:t>)</a:t>
            </a:r>
            <a:r>
              <a:rPr lang="en-US" b="0" baseline="30000" dirty="0" smtClean="0">
                <a:latin typeface="Comic Sans MS" pitchFamily="66" charset="0"/>
              </a:rPr>
              <a:t>2</a:t>
            </a:r>
            <a:r>
              <a:rPr lang="en-US" b="0" dirty="0" smtClean="0">
                <a:latin typeface="Comic Sans MS" pitchFamily="66" charset="0"/>
              </a:rPr>
              <a:t>.</a:t>
            </a:r>
            <a:br>
              <a:rPr lang="en-US" b="0" dirty="0" smtClean="0">
                <a:latin typeface="Comic Sans MS" pitchFamily="66" charset="0"/>
              </a:rPr>
            </a:br>
            <a:r>
              <a:rPr lang="en-US" b="0" dirty="0" smtClean="0">
                <a:latin typeface="Comic Sans MS" pitchFamily="66" charset="0"/>
              </a:rPr>
              <a:t/>
            </a:r>
            <a:br>
              <a:rPr lang="en-US" b="0" dirty="0" smtClean="0">
                <a:latin typeface="Comic Sans MS" pitchFamily="66" charset="0"/>
              </a:rPr>
            </a:br>
            <a:r>
              <a:rPr lang="en-US" b="0" dirty="0" smtClean="0">
                <a:latin typeface="Comic Sans MS" pitchFamily="66" charset="0"/>
              </a:rPr>
              <a:t>2.The formula is Al</a:t>
            </a:r>
            <a:r>
              <a:rPr lang="en-US" b="0" baseline="-25000" dirty="0" smtClean="0">
                <a:latin typeface="Comic Sans MS" pitchFamily="66" charset="0"/>
              </a:rPr>
              <a:t>2</a:t>
            </a:r>
            <a:r>
              <a:rPr lang="en-US" b="0" dirty="0" smtClean="0">
                <a:latin typeface="Comic Sans MS" pitchFamily="66" charset="0"/>
              </a:rPr>
              <a:t>(SO</a:t>
            </a:r>
            <a:r>
              <a:rPr lang="en-US" b="0" baseline="-25000" dirty="0" smtClean="0">
                <a:latin typeface="Comic Sans MS" pitchFamily="66" charset="0"/>
              </a:rPr>
              <a:t>4</a:t>
            </a:r>
            <a:r>
              <a:rPr lang="en-US" b="0" dirty="0" smtClean="0">
                <a:latin typeface="Comic Sans MS" pitchFamily="66" charset="0"/>
              </a:rPr>
              <a:t>)</a:t>
            </a:r>
            <a:r>
              <a:rPr lang="en-US" b="0" baseline="-25000" dirty="0" smtClean="0">
                <a:latin typeface="Comic Sans MS" pitchFamily="66" charset="0"/>
              </a:rPr>
              <a:t>3</a:t>
            </a:r>
            <a:r>
              <a:rPr lang="en-US" b="0" dirty="0" smtClean="0">
                <a:latin typeface="Comic Sans MS" pitchFamily="66" charset="0"/>
              </a:rPr>
              <a:t>.</a:t>
            </a:r>
            <a:br>
              <a:rPr lang="en-US" b="0" dirty="0" smtClean="0">
                <a:latin typeface="Comic Sans MS" pitchFamily="66" charset="0"/>
              </a:rPr>
            </a:br>
            <a:r>
              <a:rPr lang="en-US" b="0" dirty="0" smtClean="0">
                <a:latin typeface="Comic Sans MS" pitchFamily="66" charset="0"/>
              </a:rPr>
              <a:t/>
            </a:r>
            <a:br>
              <a:rPr lang="en-US" b="0" dirty="0" smtClean="0">
                <a:latin typeface="Comic Sans MS" pitchFamily="66" charset="0"/>
              </a:rPr>
            </a:br>
            <a:r>
              <a:rPr lang="en-US" b="0" dirty="0" smtClean="0">
                <a:latin typeface="Comic Sans MS" pitchFamily="66" charset="0"/>
              </a:rPr>
              <a:t>3.Notice that if a group contains two or atoms, then the group is put in brackets and</a:t>
            </a:r>
            <a:br>
              <a:rPr lang="en-US" b="0" dirty="0" smtClean="0">
                <a:latin typeface="Comic Sans MS" pitchFamily="66" charset="0"/>
              </a:rPr>
            </a:br>
            <a:r>
              <a:rPr lang="en-US" b="0" dirty="0" smtClean="0">
                <a:latin typeface="Comic Sans MS" pitchFamily="66" charset="0"/>
              </a:rPr>
              <a:t>the number is written as a subscript on the</a:t>
            </a:r>
            <a:br>
              <a:rPr lang="en-US" b="0" dirty="0" smtClean="0">
                <a:latin typeface="Comic Sans MS" pitchFamily="66" charset="0"/>
              </a:rPr>
            </a:br>
            <a:r>
              <a:rPr lang="en-US" b="0" dirty="0" smtClean="0">
                <a:latin typeface="Comic Sans MS" pitchFamily="66" charset="0"/>
              </a:rPr>
              <a:t>right of the bracket.</a:t>
            </a:r>
            <a:br>
              <a:rPr lang="en-US" b="0" dirty="0" smtClean="0">
                <a:latin typeface="Comic Sans MS" pitchFamily="66" charset="0"/>
              </a:rPr>
            </a:br>
            <a:endParaRPr lang="en-US" b="0" dirty="0">
              <a:latin typeface="Comic Sans MS" pitchFamily="66" charset="0"/>
            </a:endParaRPr>
          </a:p>
        </p:txBody>
      </p:sp>
      <p:sp>
        <p:nvSpPr>
          <p:cNvPr id="5" name="object 5"/>
          <p:cNvSpPr txBox="1">
            <a:spLocks noGrp="1"/>
          </p:cNvSpPr>
          <p:nvPr>
            <p:ph type="sldNum" sz="quarter" idx="7"/>
          </p:nvPr>
        </p:nvSpPr>
        <p:spPr>
          <a:prstGeom prst="rect">
            <a:avLst/>
          </a:prstGeom>
        </p:spPr>
        <p:txBody>
          <a:bodyPr vert="horz" wrap="square" lIns="0" tIns="6985" rIns="0" bIns="0" rtlCol="0">
            <a:spAutoFit/>
          </a:bodyPr>
          <a:lstStyle/>
          <a:p>
            <a:pPr marL="130175">
              <a:lnSpc>
                <a:spcPct val="100000"/>
              </a:lnSpc>
              <a:spcBef>
                <a:spcPts val="55"/>
              </a:spcBef>
            </a:pPr>
            <a:fld id="{81D60167-4931-47E6-BA6A-407CBD079E47}" type="slidenum">
              <a:rPr spc="15" dirty="0"/>
              <a:pPr marL="130175">
                <a:lnSpc>
                  <a:spcPct val="100000"/>
                </a:lnSpc>
                <a:spcBef>
                  <a:spcPts val="55"/>
                </a:spcBef>
              </a:pPr>
              <a:t>5</a:t>
            </a:fld>
            <a:r>
              <a:rPr spc="15" dirty="0"/>
              <a:t>/10</a:t>
            </a:r>
          </a:p>
        </p:txBody>
      </p:sp>
      <p:sp>
        <p:nvSpPr>
          <p:cNvPr id="6" name="object 6"/>
          <p:cNvSpPr txBox="1"/>
          <p:nvPr/>
        </p:nvSpPr>
        <p:spPr>
          <a:xfrm>
            <a:off x="530859" y="9691608"/>
            <a:ext cx="821055" cy="207010"/>
          </a:xfrm>
          <a:prstGeom prst="rect">
            <a:avLst/>
          </a:prstGeom>
        </p:spPr>
        <p:txBody>
          <a:bodyPr vert="horz" wrap="square" lIns="0" tIns="0" rIns="0" bIns="0" rtlCol="0">
            <a:spAutoFit/>
          </a:bodyPr>
          <a:lstStyle/>
          <a:p>
            <a:pPr marL="12700">
              <a:lnSpc>
                <a:spcPts val="1450"/>
              </a:lnSpc>
            </a:pPr>
            <a:r>
              <a:rPr sz="1400" spc="15" dirty="0">
                <a:latin typeface="Calibri"/>
                <a:cs typeface="Calibri"/>
              </a:rPr>
              <a:t>5/26/2020</a:t>
            </a:r>
            <a:endParaRPr sz="1400">
              <a:latin typeface="Calibri"/>
              <a:cs typeface="Calibri"/>
            </a:endParaRPr>
          </a:p>
        </p:txBody>
      </p:sp>
      <p:sp>
        <p:nvSpPr>
          <p:cNvPr id="7" name="object 7"/>
          <p:cNvSpPr txBox="1"/>
          <p:nvPr/>
        </p:nvSpPr>
        <p:spPr>
          <a:xfrm>
            <a:off x="7007606" y="9688652"/>
            <a:ext cx="4585970" cy="238125"/>
          </a:xfrm>
          <a:prstGeom prst="rect">
            <a:avLst/>
          </a:prstGeom>
        </p:spPr>
        <p:txBody>
          <a:bodyPr vert="horz" wrap="square" lIns="0" tIns="6985" rIns="0" bIns="0" rtlCol="0">
            <a:spAutoFit/>
          </a:bodyPr>
          <a:lstStyle/>
          <a:p>
            <a:pPr marL="12700">
              <a:lnSpc>
                <a:spcPct val="100000"/>
              </a:lnSpc>
              <a:spcBef>
                <a:spcPts val="55"/>
              </a:spcBef>
            </a:pPr>
            <a:r>
              <a:rPr sz="1400" b="1" spc="15" dirty="0">
                <a:latin typeface="Cambria"/>
                <a:cs typeface="Cambria"/>
              </a:rPr>
              <a:t>TOPIC/COURSE</a:t>
            </a:r>
            <a:r>
              <a:rPr sz="1400" b="1" spc="-55" dirty="0">
                <a:latin typeface="Cambria"/>
                <a:cs typeface="Cambria"/>
              </a:rPr>
              <a:t> </a:t>
            </a:r>
            <a:r>
              <a:rPr sz="1400" b="1" dirty="0">
                <a:latin typeface="Cambria"/>
                <a:cs typeface="Cambria"/>
              </a:rPr>
              <a:t>CODE-NAME/FACULTY/DEPT/COLLEGE</a:t>
            </a:r>
            <a:endParaRPr sz="1400">
              <a:latin typeface="Cambria"/>
              <a:cs typeface="Cambri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439025" y="9258300"/>
            <a:ext cx="10848975" cy="1028700"/>
          </a:xfrm>
          <a:custGeom>
            <a:avLst/>
            <a:gdLst/>
            <a:ahLst/>
            <a:cxnLst/>
            <a:rect l="l" t="t" r="r" b="b"/>
            <a:pathLst>
              <a:path w="10848975" h="1028700">
                <a:moveTo>
                  <a:pt x="10848975" y="1028697"/>
                </a:moveTo>
                <a:lnTo>
                  <a:pt x="10848975" y="0"/>
                </a:lnTo>
                <a:lnTo>
                  <a:pt x="0" y="0"/>
                </a:lnTo>
                <a:lnTo>
                  <a:pt x="0" y="1028697"/>
                </a:lnTo>
                <a:lnTo>
                  <a:pt x="10848975" y="1028697"/>
                </a:lnTo>
                <a:close/>
              </a:path>
            </a:pathLst>
          </a:custGeom>
          <a:solidFill>
            <a:srgbClr val="FFDE58"/>
          </a:solidFill>
        </p:spPr>
        <p:txBody>
          <a:bodyPr wrap="square" lIns="0" tIns="0" rIns="0" bIns="0" rtlCol="0"/>
          <a:lstStyle/>
          <a:p>
            <a:endParaRPr/>
          </a:p>
        </p:txBody>
      </p:sp>
      <p:sp>
        <p:nvSpPr>
          <p:cNvPr id="3" name="object 3"/>
          <p:cNvSpPr/>
          <p:nvPr/>
        </p:nvSpPr>
        <p:spPr>
          <a:xfrm>
            <a:off x="881062" y="2324100"/>
            <a:ext cx="0" cy="7162800"/>
          </a:xfrm>
          <a:custGeom>
            <a:avLst/>
            <a:gdLst/>
            <a:ahLst/>
            <a:cxnLst/>
            <a:rect l="l" t="t" r="r" b="b"/>
            <a:pathLst>
              <a:path h="7162800">
                <a:moveTo>
                  <a:pt x="0" y="0"/>
                </a:moveTo>
                <a:lnTo>
                  <a:pt x="0" y="7162800"/>
                </a:lnTo>
              </a:path>
            </a:pathLst>
          </a:custGeom>
          <a:ln w="66675">
            <a:solidFill>
              <a:srgbClr val="5F8368"/>
            </a:solidFill>
          </a:ln>
        </p:spPr>
        <p:txBody>
          <a:bodyPr wrap="square" lIns="0" tIns="0" rIns="0" bIns="0" rtlCol="0"/>
          <a:lstStyle/>
          <a:p>
            <a:endParaRPr/>
          </a:p>
        </p:txBody>
      </p:sp>
      <p:sp>
        <p:nvSpPr>
          <p:cNvPr id="4" name="object 4"/>
          <p:cNvSpPr txBox="1">
            <a:spLocks noGrp="1"/>
          </p:cNvSpPr>
          <p:nvPr>
            <p:ph type="title"/>
          </p:nvPr>
        </p:nvSpPr>
        <p:spPr>
          <a:xfrm>
            <a:off x="7750809" y="4514278"/>
            <a:ext cx="3974465" cy="666115"/>
          </a:xfrm>
          <a:prstGeom prst="rect">
            <a:avLst/>
          </a:prstGeom>
        </p:spPr>
        <p:txBody>
          <a:bodyPr vert="horz" wrap="square" lIns="0" tIns="12700" rIns="0" bIns="0" rtlCol="0">
            <a:spAutoFit/>
          </a:bodyPr>
          <a:lstStyle/>
          <a:p>
            <a:pPr marL="12700">
              <a:lnSpc>
                <a:spcPct val="100000"/>
              </a:lnSpc>
              <a:spcBef>
                <a:spcPts val="100"/>
              </a:spcBef>
            </a:pPr>
            <a:r>
              <a:rPr spc="-5" dirty="0"/>
              <a:t>CONTENT</a:t>
            </a:r>
            <a:r>
              <a:rPr spc="-70" dirty="0"/>
              <a:t> </a:t>
            </a:r>
            <a:r>
              <a:rPr dirty="0"/>
              <a:t>SLIDE</a:t>
            </a:r>
          </a:p>
        </p:txBody>
      </p:sp>
      <p:sp>
        <p:nvSpPr>
          <p:cNvPr id="5" name="object 5"/>
          <p:cNvSpPr txBox="1"/>
          <p:nvPr/>
        </p:nvSpPr>
        <p:spPr>
          <a:xfrm>
            <a:off x="17337405" y="9664839"/>
            <a:ext cx="421640" cy="238125"/>
          </a:xfrm>
          <a:prstGeom prst="rect">
            <a:avLst/>
          </a:prstGeom>
        </p:spPr>
        <p:txBody>
          <a:bodyPr vert="horz" wrap="square" lIns="0" tIns="6985" rIns="0" bIns="0" rtlCol="0">
            <a:spAutoFit/>
          </a:bodyPr>
          <a:lstStyle/>
          <a:p>
            <a:pPr marL="12700">
              <a:lnSpc>
                <a:spcPct val="100000"/>
              </a:lnSpc>
              <a:spcBef>
                <a:spcPts val="55"/>
              </a:spcBef>
            </a:pPr>
            <a:r>
              <a:rPr sz="1400" spc="45" dirty="0">
                <a:latin typeface="Cambria"/>
                <a:cs typeface="Cambria"/>
              </a:rPr>
              <a:t>6</a:t>
            </a:r>
            <a:r>
              <a:rPr sz="1400" spc="-15" dirty="0">
                <a:latin typeface="Cambria"/>
                <a:cs typeface="Cambria"/>
              </a:rPr>
              <a:t>/</a:t>
            </a:r>
            <a:r>
              <a:rPr sz="1400" spc="50" dirty="0">
                <a:latin typeface="Cambria"/>
                <a:cs typeface="Cambria"/>
              </a:rPr>
              <a:t>1</a:t>
            </a:r>
            <a:r>
              <a:rPr sz="1400" spc="15" dirty="0">
                <a:latin typeface="Cambria"/>
                <a:cs typeface="Cambria"/>
              </a:rPr>
              <a:t>0</a:t>
            </a:r>
            <a:endParaRPr sz="1400">
              <a:latin typeface="Cambria"/>
              <a:cs typeface="Cambria"/>
            </a:endParaRPr>
          </a:p>
        </p:txBody>
      </p:sp>
      <p:sp>
        <p:nvSpPr>
          <p:cNvPr id="6" name="object 6"/>
          <p:cNvSpPr txBox="1"/>
          <p:nvPr/>
        </p:nvSpPr>
        <p:spPr>
          <a:xfrm>
            <a:off x="530859" y="9691608"/>
            <a:ext cx="821055" cy="207010"/>
          </a:xfrm>
          <a:prstGeom prst="rect">
            <a:avLst/>
          </a:prstGeom>
        </p:spPr>
        <p:txBody>
          <a:bodyPr vert="horz" wrap="square" lIns="0" tIns="0" rIns="0" bIns="0" rtlCol="0">
            <a:spAutoFit/>
          </a:bodyPr>
          <a:lstStyle/>
          <a:p>
            <a:pPr marL="12700">
              <a:lnSpc>
                <a:spcPts val="1450"/>
              </a:lnSpc>
            </a:pPr>
            <a:r>
              <a:rPr sz="1400" spc="15" dirty="0">
                <a:latin typeface="Calibri"/>
                <a:cs typeface="Calibri"/>
              </a:rPr>
              <a:t>5/26/2020</a:t>
            </a:r>
            <a:endParaRPr sz="1400">
              <a:latin typeface="Calibri"/>
              <a:cs typeface="Calibri"/>
            </a:endParaRPr>
          </a:p>
        </p:txBody>
      </p:sp>
      <p:sp>
        <p:nvSpPr>
          <p:cNvPr id="7" name="object 7"/>
          <p:cNvSpPr txBox="1"/>
          <p:nvPr/>
        </p:nvSpPr>
        <p:spPr>
          <a:xfrm>
            <a:off x="6130925" y="9726752"/>
            <a:ext cx="4577715" cy="238125"/>
          </a:xfrm>
          <a:prstGeom prst="rect">
            <a:avLst/>
          </a:prstGeom>
        </p:spPr>
        <p:txBody>
          <a:bodyPr vert="horz" wrap="square" lIns="0" tIns="6985" rIns="0" bIns="0" rtlCol="0">
            <a:spAutoFit/>
          </a:bodyPr>
          <a:lstStyle/>
          <a:p>
            <a:pPr marL="12700">
              <a:lnSpc>
                <a:spcPct val="100000"/>
              </a:lnSpc>
              <a:spcBef>
                <a:spcPts val="55"/>
              </a:spcBef>
            </a:pPr>
            <a:r>
              <a:rPr sz="1400" b="1" spc="15" dirty="0">
                <a:latin typeface="Cambria"/>
                <a:cs typeface="Cambria"/>
              </a:rPr>
              <a:t>TOPIC/COURSE</a:t>
            </a:r>
            <a:r>
              <a:rPr sz="1400" b="1" spc="-100" dirty="0">
                <a:latin typeface="Cambria"/>
                <a:cs typeface="Cambria"/>
              </a:rPr>
              <a:t> </a:t>
            </a:r>
            <a:r>
              <a:rPr sz="1400" b="1" dirty="0">
                <a:latin typeface="Cambria"/>
                <a:cs typeface="Cambria"/>
              </a:rPr>
              <a:t>CODE-NAME/FACULTY/DEPT/COLLEGE</a:t>
            </a:r>
            <a:endParaRPr sz="1400">
              <a:latin typeface="Cambria"/>
              <a:cs typeface="Cambr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258300"/>
            <a:ext cx="10982325" cy="1028700"/>
          </a:xfrm>
          <a:custGeom>
            <a:avLst/>
            <a:gdLst/>
            <a:ahLst/>
            <a:cxnLst/>
            <a:rect l="l" t="t" r="r" b="b"/>
            <a:pathLst>
              <a:path w="10982325" h="1028700">
                <a:moveTo>
                  <a:pt x="10982325" y="1028697"/>
                </a:moveTo>
                <a:lnTo>
                  <a:pt x="10982325" y="0"/>
                </a:lnTo>
                <a:lnTo>
                  <a:pt x="0" y="0"/>
                </a:lnTo>
                <a:lnTo>
                  <a:pt x="0" y="1028697"/>
                </a:lnTo>
                <a:lnTo>
                  <a:pt x="10982325" y="1028697"/>
                </a:lnTo>
                <a:close/>
              </a:path>
            </a:pathLst>
          </a:custGeom>
          <a:solidFill>
            <a:srgbClr val="FFDE58"/>
          </a:solidFill>
        </p:spPr>
        <p:txBody>
          <a:bodyPr wrap="square" lIns="0" tIns="0" rIns="0" bIns="0" rtlCol="0"/>
          <a:lstStyle/>
          <a:p>
            <a:endParaRPr/>
          </a:p>
        </p:txBody>
      </p:sp>
      <p:sp>
        <p:nvSpPr>
          <p:cNvPr id="3" name="object 3"/>
          <p:cNvSpPr/>
          <p:nvPr/>
        </p:nvSpPr>
        <p:spPr>
          <a:xfrm>
            <a:off x="17626012" y="2609850"/>
            <a:ext cx="0" cy="6419850"/>
          </a:xfrm>
          <a:custGeom>
            <a:avLst/>
            <a:gdLst/>
            <a:ahLst/>
            <a:cxnLst/>
            <a:rect l="l" t="t" r="r" b="b"/>
            <a:pathLst>
              <a:path h="6419850">
                <a:moveTo>
                  <a:pt x="0" y="0"/>
                </a:moveTo>
                <a:lnTo>
                  <a:pt x="0" y="6419850"/>
                </a:lnTo>
              </a:path>
            </a:pathLst>
          </a:custGeom>
          <a:ln w="47625">
            <a:solidFill>
              <a:srgbClr val="5F8368"/>
            </a:solidFill>
          </a:ln>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12700" rIns="0" bIns="0" rtlCol="0">
            <a:spAutoFit/>
          </a:bodyPr>
          <a:lstStyle/>
          <a:p>
            <a:pPr marL="1190625">
              <a:lnSpc>
                <a:spcPct val="100000"/>
              </a:lnSpc>
              <a:spcBef>
                <a:spcPts val="100"/>
              </a:spcBef>
              <a:tabLst>
                <a:tab pos="3821429" algn="l"/>
              </a:tabLst>
            </a:pPr>
            <a:r>
              <a:rPr spc="-5" dirty="0"/>
              <a:t>CON</a:t>
            </a:r>
            <a:r>
              <a:rPr spc="10" dirty="0"/>
              <a:t>T</a:t>
            </a:r>
            <a:r>
              <a:rPr spc="-25" dirty="0"/>
              <a:t>E</a:t>
            </a:r>
            <a:r>
              <a:rPr spc="-5" dirty="0"/>
              <a:t>N</a:t>
            </a:r>
            <a:r>
              <a:rPr dirty="0"/>
              <a:t>T	</a:t>
            </a:r>
            <a:r>
              <a:rPr spc="15" dirty="0"/>
              <a:t>S</a:t>
            </a:r>
            <a:r>
              <a:rPr dirty="0"/>
              <a:t>L</a:t>
            </a:r>
            <a:r>
              <a:rPr spc="35" dirty="0"/>
              <a:t>I</a:t>
            </a:r>
            <a:r>
              <a:rPr spc="-35" dirty="0"/>
              <a:t>D</a:t>
            </a:r>
            <a:r>
              <a:rPr dirty="0"/>
              <a:t>E</a:t>
            </a:r>
          </a:p>
        </p:txBody>
      </p:sp>
      <p:sp>
        <p:nvSpPr>
          <p:cNvPr id="5" name="object 5"/>
          <p:cNvSpPr txBox="1">
            <a:spLocks noGrp="1"/>
          </p:cNvSpPr>
          <p:nvPr>
            <p:ph type="dt" sz="half" idx="6"/>
          </p:nvPr>
        </p:nvSpPr>
        <p:spPr>
          <a:prstGeom prst="rect">
            <a:avLst/>
          </a:prstGeom>
        </p:spPr>
        <p:txBody>
          <a:bodyPr vert="horz" wrap="square" lIns="0" tIns="6985" rIns="0" bIns="0" rtlCol="0">
            <a:spAutoFit/>
          </a:bodyPr>
          <a:lstStyle/>
          <a:p>
            <a:pPr marL="12700">
              <a:lnSpc>
                <a:spcPct val="100000"/>
              </a:lnSpc>
              <a:spcBef>
                <a:spcPts val="55"/>
              </a:spcBef>
            </a:pPr>
            <a:r>
              <a:rPr spc="15" dirty="0"/>
              <a:t>TOPIC/COURSE</a:t>
            </a:r>
            <a:r>
              <a:rPr spc="-100" dirty="0"/>
              <a:t> </a:t>
            </a:r>
            <a:r>
              <a:rPr dirty="0"/>
              <a:t>CODE-NAME/FACULTY/DEPT/COLLEGE</a:t>
            </a:r>
          </a:p>
        </p:txBody>
      </p:sp>
      <p:sp>
        <p:nvSpPr>
          <p:cNvPr id="6" name="object 6"/>
          <p:cNvSpPr txBox="1">
            <a:spLocks noGrp="1"/>
          </p:cNvSpPr>
          <p:nvPr>
            <p:ph type="sldNum" sz="quarter" idx="7"/>
          </p:nvPr>
        </p:nvSpPr>
        <p:spPr>
          <a:prstGeom prst="rect">
            <a:avLst/>
          </a:prstGeom>
        </p:spPr>
        <p:txBody>
          <a:bodyPr vert="horz" wrap="square" lIns="0" tIns="6985" rIns="0" bIns="0" rtlCol="0">
            <a:spAutoFit/>
          </a:bodyPr>
          <a:lstStyle/>
          <a:p>
            <a:pPr marL="25400">
              <a:lnSpc>
                <a:spcPct val="100000"/>
              </a:lnSpc>
              <a:spcBef>
                <a:spcPts val="55"/>
              </a:spcBef>
            </a:pPr>
            <a:fld id="{81D60167-4931-47E6-BA6A-407CBD079E47}" type="slidenum">
              <a:rPr spc="15" dirty="0"/>
              <a:pPr marL="25400">
                <a:lnSpc>
                  <a:spcPct val="100000"/>
                </a:lnSpc>
                <a:spcBef>
                  <a:spcPts val="55"/>
                </a:spcBef>
              </a:pPr>
              <a:t>7</a:t>
            </a:fld>
            <a:r>
              <a:rPr spc="15" dirty="0"/>
              <a:t>/10</a:t>
            </a:r>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1450"/>
              </a:lnSpc>
            </a:pPr>
            <a:r>
              <a:rPr spc="15" dirty="0"/>
              <a:t>5/26/2020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439025" y="9258300"/>
            <a:ext cx="10848975" cy="1028700"/>
          </a:xfrm>
          <a:custGeom>
            <a:avLst/>
            <a:gdLst/>
            <a:ahLst/>
            <a:cxnLst/>
            <a:rect l="l" t="t" r="r" b="b"/>
            <a:pathLst>
              <a:path w="10848975" h="1028700">
                <a:moveTo>
                  <a:pt x="10848975" y="1028697"/>
                </a:moveTo>
                <a:lnTo>
                  <a:pt x="10848975" y="0"/>
                </a:lnTo>
                <a:lnTo>
                  <a:pt x="0" y="0"/>
                </a:lnTo>
                <a:lnTo>
                  <a:pt x="0" y="1028697"/>
                </a:lnTo>
                <a:lnTo>
                  <a:pt x="10848975" y="1028697"/>
                </a:lnTo>
                <a:close/>
              </a:path>
            </a:pathLst>
          </a:custGeom>
          <a:solidFill>
            <a:srgbClr val="FFDE58"/>
          </a:solidFill>
        </p:spPr>
        <p:txBody>
          <a:bodyPr wrap="square" lIns="0" tIns="0" rIns="0" bIns="0" rtlCol="0"/>
          <a:lstStyle/>
          <a:p>
            <a:endParaRPr/>
          </a:p>
        </p:txBody>
      </p:sp>
      <p:sp>
        <p:nvSpPr>
          <p:cNvPr id="3" name="object 3"/>
          <p:cNvSpPr/>
          <p:nvPr/>
        </p:nvSpPr>
        <p:spPr>
          <a:xfrm>
            <a:off x="766762" y="2838450"/>
            <a:ext cx="0" cy="6419850"/>
          </a:xfrm>
          <a:custGeom>
            <a:avLst/>
            <a:gdLst/>
            <a:ahLst/>
            <a:cxnLst/>
            <a:rect l="l" t="t" r="r" b="b"/>
            <a:pathLst>
              <a:path h="6419850">
                <a:moveTo>
                  <a:pt x="0" y="0"/>
                </a:moveTo>
                <a:lnTo>
                  <a:pt x="0" y="6419850"/>
                </a:lnTo>
              </a:path>
            </a:pathLst>
          </a:custGeom>
          <a:ln w="47625">
            <a:solidFill>
              <a:srgbClr val="5F8368"/>
            </a:solidFill>
          </a:ln>
        </p:spPr>
        <p:txBody>
          <a:bodyPr wrap="square" lIns="0" tIns="0" rIns="0" bIns="0" rtlCol="0"/>
          <a:lstStyle/>
          <a:p>
            <a:endParaRPr/>
          </a:p>
        </p:txBody>
      </p:sp>
      <p:sp>
        <p:nvSpPr>
          <p:cNvPr id="4" name="object 4"/>
          <p:cNvSpPr txBox="1">
            <a:spLocks noGrp="1"/>
          </p:cNvSpPr>
          <p:nvPr>
            <p:ph type="title"/>
          </p:nvPr>
        </p:nvSpPr>
        <p:spPr>
          <a:prstGeom prst="rect">
            <a:avLst/>
          </a:prstGeom>
        </p:spPr>
        <p:txBody>
          <a:bodyPr vert="horz" wrap="square" lIns="0" tIns="12700" rIns="0" bIns="0" rtlCol="0">
            <a:spAutoFit/>
          </a:bodyPr>
          <a:lstStyle/>
          <a:p>
            <a:pPr marL="1190625">
              <a:lnSpc>
                <a:spcPct val="100000"/>
              </a:lnSpc>
              <a:spcBef>
                <a:spcPts val="100"/>
              </a:spcBef>
              <a:tabLst>
                <a:tab pos="3821429" algn="l"/>
              </a:tabLst>
            </a:pPr>
            <a:r>
              <a:rPr spc="-5" dirty="0"/>
              <a:t>CON</a:t>
            </a:r>
            <a:r>
              <a:rPr spc="10" dirty="0"/>
              <a:t>T</a:t>
            </a:r>
            <a:r>
              <a:rPr spc="-25" dirty="0"/>
              <a:t>E</a:t>
            </a:r>
            <a:r>
              <a:rPr spc="-5" dirty="0"/>
              <a:t>N</a:t>
            </a:r>
            <a:r>
              <a:rPr dirty="0"/>
              <a:t>T	</a:t>
            </a:r>
            <a:r>
              <a:rPr spc="15" dirty="0"/>
              <a:t>S</a:t>
            </a:r>
            <a:r>
              <a:rPr dirty="0"/>
              <a:t>L</a:t>
            </a:r>
            <a:r>
              <a:rPr spc="35" dirty="0"/>
              <a:t>I</a:t>
            </a:r>
            <a:r>
              <a:rPr spc="-35" dirty="0"/>
              <a:t>D</a:t>
            </a:r>
            <a:r>
              <a:rPr dirty="0"/>
              <a:t>E</a:t>
            </a:r>
          </a:p>
        </p:txBody>
      </p:sp>
      <p:sp>
        <p:nvSpPr>
          <p:cNvPr id="5" name="object 5"/>
          <p:cNvSpPr txBox="1">
            <a:spLocks noGrp="1"/>
          </p:cNvSpPr>
          <p:nvPr>
            <p:ph type="dt" sz="half" idx="6"/>
          </p:nvPr>
        </p:nvSpPr>
        <p:spPr>
          <a:prstGeom prst="rect">
            <a:avLst/>
          </a:prstGeom>
        </p:spPr>
        <p:txBody>
          <a:bodyPr vert="horz" wrap="square" lIns="0" tIns="6985" rIns="0" bIns="0" rtlCol="0">
            <a:spAutoFit/>
          </a:bodyPr>
          <a:lstStyle/>
          <a:p>
            <a:pPr marL="12700">
              <a:lnSpc>
                <a:spcPct val="100000"/>
              </a:lnSpc>
              <a:spcBef>
                <a:spcPts val="55"/>
              </a:spcBef>
            </a:pPr>
            <a:r>
              <a:rPr spc="15" dirty="0"/>
              <a:t>TOPIC/COURSE</a:t>
            </a:r>
            <a:r>
              <a:rPr spc="-100" dirty="0"/>
              <a:t> </a:t>
            </a:r>
            <a:r>
              <a:rPr dirty="0"/>
              <a:t>CODE-NAME/FACULTY/DEPT/COLLEGE</a:t>
            </a:r>
          </a:p>
        </p:txBody>
      </p:sp>
      <p:sp>
        <p:nvSpPr>
          <p:cNvPr id="6" name="object 6"/>
          <p:cNvSpPr txBox="1">
            <a:spLocks noGrp="1"/>
          </p:cNvSpPr>
          <p:nvPr>
            <p:ph type="sldNum" sz="quarter" idx="7"/>
          </p:nvPr>
        </p:nvSpPr>
        <p:spPr>
          <a:prstGeom prst="rect">
            <a:avLst/>
          </a:prstGeom>
        </p:spPr>
        <p:txBody>
          <a:bodyPr vert="horz" wrap="square" lIns="0" tIns="6985" rIns="0" bIns="0" rtlCol="0">
            <a:spAutoFit/>
          </a:bodyPr>
          <a:lstStyle/>
          <a:p>
            <a:pPr marL="25400">
              <a:lnSpc>
                <a:spcPct val="100000"/>
              </a:lnSpc>
              <a:spcBef>
                <a:spcPts val="55"/>
              </a:spcBef>
            </a:pPr>
            <a:fld id="{81D60167-4931-47E6-BA6A-407CBD079E47}" type="slidenum">
              <a:rPr spc="15" dirty="0"/>
              <a:pPr marL="25400">
                <a:lnSpc>
                  <a:spcPct val="100000"/>
                </a:lnSpc>
                <a:spcBef>
                  <a:spcPts val="55"/>
                </a:spcBef>
              </a:pPr>
              <a:t>8</a:t>
            </a:fld>
            <a:r>
              <a:rPr spc="15" dirty="0"/>
              <a:t>/10</a:t>
            </a:r>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1450"/>
              </a:lnSpc>
            </a:pPr>
            <a:r>
              <a:rPr spc="15" dirty="0"/>
              <a:t>5/26/2020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9258300"/>
            <a:ext cx="10982325" cy="1028700"/>
          </a:xfrm>
          <a:custGeom>
            <a:avLst/>
            <a:gdLst/>
            <a:ahLst/>
            <a:cxnLst/>
            <a:rect l="l" t="t" r="r" b="b"/>
            <a:pathLst>
              <a:path w="10982325" h="1028700">
                <a:moveTo>
                  <a:pt x="10982325" y="1028697"/>
                </a:moveTo>
                <a:lnTo>
                  <a:pt x="10982325" y="0"/>
                </a:lnTo>
                <a:lnTo>
                  <a:pt x="0" y="0"/>
                </a:lnTo>
                <a:lnTo>
                  <a:pt x="0" y="1028697"/>
                </a:lnTo>
                <a:lnTo>
                  <a:pt x="10982325" y="1028697"/>
                </a:lnTo>
                <a:close/>
              </a:path>
            </a:pathLst>
          </a:custGeom>
          <a:solidFill>
            <a:srgbClr val="FFDE58"/>
          </a:solidFill>
        </p:spPr>
        <p:txBody>
          <a:bodyPr wrap="square" lIns="0" tIns="0" rIns="0" bIns="0" rtlCol="0"/>
          <a:lstStyle/>
          <a:p>
            <a:endParaRPr/>
          </a:p>
        </p:txBody>
      </p:sp>
      <p:sp>
        <p:nvSpPr>
          <p:cNvPr id="3" name="object 3"/>
          <p:cNvSpPr/>
          <p:nvPr/>
        </p:nvSpPr>
        <p:spPr>
          <a:xfrm>
            <a:off x="17540287" y="2428875"/>
            <a:ext cx="0" cy="6419850"/>
          </a:xfrm>
          <a:custGeom>
            <a:avLst/>
            <a:gdLst/>
            <a:ahLst/>
            <a:cxnLst/>
            <a:rect l="l" t="t" r="r" b="b"/>
            <a:pathLst>
              <a:path h="6419850">
                <a:moveTo>
                  <a:pt x="0" y="0"/>
                </a:moveTo>
                <a:lnTo>
                  <a:pt x="0" y="6419850"/>
                </a:lnTo>
              </a:path>
            </a:pathLst>
          </a:custGeom>
          <a:ln w="47625">
            <a:solidFill>
              <a:srgbClr val="5F8368"/>
            </a:solidFill>
          </a:ln>
        </p:spPr>
        <p:txBody>
          <a:bodyPr wrap="square" lIns="0" tIns="0" rIns="0" bIns="0" rtlCol="0"/>
          <a:lstStyle/>
          <a:p>
            <a:endParaRPr/>
          </a:p>
        </p:txBody>
      </p:sp>
      <p:sp>
        <p:nvSpPr>
          <p:cNvPr id="4" name="object 4"/>
          <p:cNvSpPr txBox="1">
            <a:spLocks noGrp="1"/>
          </p:cNvSpPr>
          <p:nvPr>
            <p:ph type="title"/>
          </p:nvPr>
        </p:nvSpPr>
        <p:spPr>
          <a:xfrm>
            <a:off x="4825365" y="4514278"/>
            <a:ext cx="9796780" cy="666115"/>
          </a:xfrm>
          <a:prstGeom prst="rect">
            <a:avLst/>
          </a:prstGeom>
        </p:spPr>
        <p:txBody>
          <a:bodyPr vert="horz" wrap="square" lIns="0" tIns="12700" rIns="0" bIns="0" rtlCol="0">
            <a:spAutoFit/>
          </a:bodyPr>
          <a:lstStyle/>
          <a:p>
            <a:pPr marL="12700">
              <a:lnSpc>
                <a:spcPct val="100000"/>
              </a:lnSpc>
              <a:spcBef>
                <a:spcPts val="100"/>
              </a:spcBef>
            </a:pPr>
            <a:r>
              <a:rPr dirty="0"/>
              <a:t>QUESTIONS </a:t>
            </a:r>
            <a:r>
              <a:rPr spc="-5" dirty="0"/>
              <a:t>RELATED </a:t>
            </a:r>
            <a:r>
              <a:rPr dirty="0"/>
              <a:t>TO ABOVE</a:t>
            </a:r>
            <a:r>
              <a:rPr spc="-180" dirty="0"/>
              <a:t> </a:t>
            </a:r>
            <a:r>
              <a:rPr spc="-5" dirty="0"/>
              <a:t>SLIDES</a:t>
            </a:r>
          </a:p>
        </p:txBody>
      </p:sp>
      <p:sp>
        <p:nvSpPr>
          <p:cNvPr id="5" name="object 5"/>
          <p:cNvSpPr txBox="1">
            <a:spLocks noGrp="1"/>
          </p:cNvSpPr>
          <p:nvPr>
            <p:ph type="dt" sz="half" idx="6"/>
          </p:nvPr>
        </p:nvSpPr>
        <p:spPr>
          <a:prstGeom prst="rect">
            <a:avLst/>
          </a:prstGeom>
        </p:spPr>
        <p:txBody>
          <a:bodyPr vert="horz" wrap="square" lIns="0" tIns="6985" rIns="0" bIns="0" rtlCol="0">
            <a:spAutoFit/>
          </a:bodyPr>
          <a:lstStyle/>
          <a:p>
            <a:pPr marL="12700">
              <a:lnSpc>
                <a:spcPct val="100000"/>
              </a:lnSpc>
              <a:spcBef>
                <a:spcPts val="55"/>
              </a:spcBef>
            </a:pPr>
            <a:r>
              <a:rPr spc="15" dirty="0"/>
              <a:t>TOPIC/COURSE</a:t>
            </a:r>
            <a:r>
              <a:rPr spc="-100" dirty="0"/>
              <a:t> </a:t>
            </a:r>
            <a:r>
              <a:rPr dirty="0"/>
              <a:t>CODE-NAME/FACULTY/DEPT/COLLEGE</a:t>
            </a:r>
          </a:p>
        </p:txBody>
      </p:sp>
      <p:sp>
        <p:nvSpPr>
          <p:cNvPr id="6" name="object 6"/>
          <p:cNvSpPr txBox="1">
            <a:spLocks noGrp="1"/>
          </p:cNvSpPr>
          <p:nvPr>
            <p:ph type="sldNum" sz="quarter" idx="7"/>
          </p:nvPr>
        </p:nvSpPr>
        <p:spPr>
          <a:prstGeom prst="rect">
            <a:avLst/>
          </a:prstGeom>
        </p:spPr>
        <p:txBody>
          <a:bodyPr vert="horz" wrap="square" lIns="0" tIns="6985" rIns="0" bIns="0" rtlCol="0">
            <a:spAutoFit/>
          </a:bodyPr>
          <a:lstStyle/>
          <a:p>
            <a:pPr marL="25400">
              <a:lnSpc>
                <a:spcPct val="100000"/>
              </a:lnSpc>
              <a:spcBef>
                <a:spcPts val="55"/>
              </a:spcBef>
            </a:pPr>
            <a:fld id="{81D60167-4931-47E6-BA6A-407CBD079E47}" type="slidenum">
              <a:rPr spc="15" dirty="0"/>
              <a:pPr marL="25400">
                <a:lnSpc>
                  <a:spcPct val="100000"/>
                </a:lnSpc>
                <a:spcBef>
                  <a:spcPts val="55"/>
                </a:spcBef>
              </a:pPr>
              <a:t>9</a:t>
            </a:fld>
            <a:r>
              <a:rPr spc="15" dirty="0"/>
              <a:t>/10</a:t>
            </a:r>
          </a:p>
        </p:txBody>
      </p:sp>
      <p:sp>
        <p:nvSpPr>
          <p:cNvPr id="7" name="object 7"/>
          <p:cNvSpPr txBox="1">
            <a:spLocks noGrp="1"/>
          </p:cNvSpPr>
          <p:nvPr>
            <p:ph type="ftr" sz="quarter" idx="5"/>
          </p:nvPr>
        </p:nvSpPr>
        <p:spPr>
          <a:prstGeom prst="rect">
            <a:avLst/>
          </a:prstGeom>
        </p:spPr>
        <p:txBody>
          <a:bodyPr vert="horz" wrap="square" lIns="0" tIns="0" rIns="0" bIns="0" rtlCol="0">
            <a:spAutoFit/>
          </a:bodyPr>
          <a:lstStyle/>
          <a:p>
            <a:pPr marL="12700">
              <a:lnSpc>
                <a:spcPts val="1450"/>
              </a:lnSpc>
            </a:pPr>
            <a:r>
              <a:rPr spc="15" dirty="0"/>
              <a:t>5/26/2020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TotalTime>
  <Words>66</Words>
  <Application>Microsoft Office PowerPoint</Application>
  <PresentationFormat>Custom</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Fomula</vt:lpstr>
      <vt:lpstr>To write a Formula  - the symbols of the elements/groups it is made up of, and  -the valencies of the elements/groups it is made up of </vt:lpstr>
      <vt:lpstr> The steps involved are as follows: 1.Write the symbols of the elements/groups side by side. Write their valencies on top as superscripts of their symbols. 2.Divide by any common factor in their valencies. 3.Interchange the numbers obtained and write them at the base (as subscripts) to get the formula. Let us understand this with the help of the following examples. </vt:lpstr>
      <vt:lpstr>Writing the formula for ammonia 1.The elements in ammonia are nitrogen and hydrogen. The valency of nitrogen is 3 and that of hydrogen is 1. So, we write them as N3H1. 2.There is no common factor in the valencies 3 and 1. So, we move on to the third step. Interchanging the valencies and writing them as subscripts we get the formula of ammonia as NH3.  </vt:lpstr>
      <vt:lpstr>Writing the formula for aluminium sulphate 1.It is made up of aluminium and sulphate. The valency of aluminium is 3 and that of the sulphate is 2. So, we write Al3(SO4)2.  2.The formula is Al2(SO4)3.  3.Notice that if a group contains two or atoms, then the group is put in brackets and the number is written as a subscript on the right of the bracket. </vt:lpstr>
      <vt:lpstr>CONTENT SLIDE</vt:lpstr>
      <vt:lpstr>CONTENT SLIDE</vt:lpstr>
      <vt:lpstr>CONTENT SLIDE</vt:lpstr>
      <vt:lpstr>QUESTIONS RELATED TO ABOVE SLIDES</vt:lpstr>
      <vt:lpstr>REFERENCES &amp; THANKING SLIDE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cp:lastModifiedBy>HOD CSE</cp:lastModifiedBy>
  <cp:revision>2</cp:revision>
  <dcterms:created xsi:type="dcterms:W3CDTF">2020-07-14T05:32:56Z</dcterms:created>
  <dcterms:modified xsi:type="dcterms:W3CDTF">2020-08-17T05:45:52Z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2020-07-14T00:00:00Z</vt:filetime>
  </property>
  <property fmtid="{D5CDD505-2E9C-101B-9397-08002B2CF9AE}" pid="3" name="LastSaved">
    <vt:filetime>2020-07-14T00:00:00Z</vt:filetime>
  </property>
</Properties>
</file>